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1"/>
  </p:sldMasterIdLst>
  <p:notesMasterIdLst>
    <p:notesMasterId r:id="rId24"/>
  </p:notesMasterIdLst>
  <p:sldIdLst>
    <p:sldId id="256" r:id="rId2"/>
    <p:sldId id="258" r:id="rId3"/>
    <p:sldId id="257" r:id="rId4"/>
    <p:sldId id="259" r:id="rId5"/>
    <p:sldId id="281" r:id="rId6"/>
    <p:sldId id="283" r:id="rId7"/>
    <p:sldId id="284" r:id="rId8"/>
    <p:sldId id="282" r:id="rId9"/>
    <p:sldId id="285" r:id="rId10"/>
    <p:sldId id="260" r:id="rId11"/>
    <p:sldId id="286" r:id="rId12"/>
    <p:sldId id="261" r:id="rId13"/>
    <p:sldId id="287" r:id="rId14"/>
    <p:sldId id="288" r:id="rId15"/>
    <p:sldId id="263" r:id="rId16"/>
    <p:sldId id="262" r:id="rId17"/>
    <p:sldId id="264" r:id="rId18"/>
    <p:sldId id="289" r:id="rId19"/>
    <p:sldId id="290" r:id="rId20"/>
    <p:sldId id="274" r:id="rId21"/>
    <p:sldId id="280" r:id="rId22"/>
    <p:sldId id="29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mbhuche,Prathamesh" initials="S" lastIdx="1" clrIdx="0">
    <p:extLst>
      <p:ext uri="{19B8F6BF-5375-455C-9EA6-DF929625EA0E}">
        <p15:presenceInfo xmlns:p15="http://schemas.microsoft.com/office/powerpoint/2012/main" userId="S::ps045595@cerner.net::1f1ba5a4-014d-4135-af0a-a759c6ea0c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45"/>
    <p:restoredTop sz="74770"/>
  </p:normalViewPr>
  <p:slideViewPr>
    <p:cSldViewPr snapToGrid="0" snapToObjects="1">
      <p:cViewPr varScale="1">
        <p:scale>
          <a:sx n="70" d="100"/>
          <a:sy n="70" d="100"/>
        </p:scale>
        <p:origin x="184" y="30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9" d="100"/>
          <a:sy n="79" d="100"/>
        </p:scale>
        <p:origin x="3440"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95AC1-A399-F14D-AEA6-FFDEB1C9745A}" type="datetimeFigureOut">
              <a:rPr lang="en-US" smtClean="0"/>
              <a:t>6/26/20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B52DC1-7BEF-2548-A7C4-85FD9BD087ED}" type="slidenum">
              <a:rPr lang="en-US" smtClean="0"/>
              <a:t>‹#›</a:t>
            </a:fld>
            <a:endParaRPr lang="en-US"/>
          </a:p>
        </p:txBody>
      </p:sp>
    </p:spTree>
    <p:extLst>
      <p:ext uri="{BB962C8B-B14F-4D97-AF65-F5344CB8AC3E}">
        <p14:creationId xmlns:p14="http://schemas.microsoft.com/office/powerpoint/2010/main" val="1811253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FB52DC1-7BEF-2548-A7C4-85FD9BD087ED}" type="slidenum">
              <a:rPr lang="en-US" smtClean="0"/>
              <a:t>4</a:t>
            </a:fld>
            <a:endParaRPr lang="en-US"/>
          </a:p>
        </p:txBody>
      </p:sp>
    </p:spTree>
    <p:extLst>
      <p:ext uri="{BB962C8B-B14F-4D97-AF65-F5344CB8AC3E}">
        <p14:creationId xmlns:p14="http://schemas.microsoft.com/office/powerpoint/2010/main" val="4081328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needs to be a framework in place that will provide guidance for theory development, model building, empirical studies and research.</a:t>
            </a:r>
            <a:endParaRPr lang="en-IN"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1. Individual characteristics: knowledge</a:t>
            </a:r>
            <a:endParaRPr lang="en-IN"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2. Psychological variables: individual attitude and behaviour</a:t>
            </a:r>
            <a:endParaRPr lang="en-IN"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3. Sociological behaviour: when individuals interact with group</a:t>
            </a:r>
            <a:endParaRPr lang="en-IN"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4. Technological variables: tools and techniques</a:t>
            </a:r>
            <a:endParaRPr lang="en-IN"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5. System variables: Policies, management style and communication system</a:t>
            </a:r>
            <a:endParaRPr lang="en-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FB52DC1-7BEF-2548-A7C4-85FD9BD087ED}" type="slidenum">
              <a:rPr lang="en-US" smtClean="0"/>
              <a:t>16</a:t>
            </a:fld>
            <a:endParaRPr lang="en-US"/>
          </a:p>
        </p:txBody>
      </p:sp>
    </p:spTree>
    <p:extLst>
      <p:ext uri="{BB962C8B-B14F-4D97-AF65-F5344CB8AC3E}">
        <p14:creationId xmlns:p14="http://schemas.microsoft.com/office/powerpoint/2010/main" val="1820587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conceptual model, productivity is considered to be the function of Task Capacity, Individual capacity, Individual effort and uncontrollable interference.</a:t>
            </a: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Interferences cannot be controlled by individuals or organisations, (Resource shortages, machine breaks could be controlled by proper maintenance but power failures due to storms or natural calamities cannot be controlled)</a:t>
            </a:r>
            <a:endParaRPr lang="en-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FB52DC1-7BEF-2548-A7C4-85FD9BD087ED}" type="slidenum">
              <a:rPr lang="en-US" smtClean="0"/>
              <a:t>17</a:t>
            </a:fld>
            <a:endParaRPr lang="en-US"/>
          </a:p>
        </p:txBody>
      </p:sp>
    </p:spTree>
    <p:extLst>
      <p:ext uri="{BB962C8B-B14F-4D97-AF65-F5344CB8AC3E}">
        <p14:creationId xmlns:p14="http://schemas.microsoft.com/office/powerpoint/2010/main" val="2489335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conceptual model, productivity is considered to be the function of Task Capacity, Individual capacity, Individual effort and uncontrollable interference.</a:t>
            </a: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Interferences cannot be controlled by individuals or organisations, (Resource shortages, machine breaks could be controlled by proper maintenance but power failures due to storms or natural calamities cannot be controlled)</a:t>
            </a:r>
            <a:endParaRPr lang="en-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FB52DC1-7BEF-2548-A7C4-85FD9BD087ED}" type="slidenum">
              <a:rPr lang="en-US" smtClean="0"/>
              <a:t>18</a:t>
            </a:fld>
            <a:endParaRPr lang="en-US"/>
          </a:p>
        </p:txBody>
      </p:sp>
    </p:spTree>
    <p:extLst>
      <p:ext uri="{BB962C8B-B14F-4D97-AF65-F5344CB8AC3E}">
        <p14:creationId xmlns:p14="http://schemas.microsoft.com/office/powerpoint/2010/main" val="1590388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conceptual model, productivity is considered to be the function of Task Capacity, Individual capacity, Individual effort and uncontrollable interference.</a:t>
            </a: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Interferences cannot be controlled by individuals or organisations, (Resource shortages, machine breaks could be controlled by proper maintenance but power failures due to storms or natural calamities cannot be controlled)</a:t>
            </a:r>
            <a:endParaRPr lang="en-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FB52DC1-7BEF-2548-A7C4-85FD9BD087ED}" type="slidenum">
              <a:rPr lang="en-US" smtClean="0"/>
              <a:t>19</a:t>
            </a:fld>
            <a:endParaRPr lang="en-US"/>
          </a:p>
        </p:txBody>
      </p:sp>
    </p:spTree>
    <p:extLst>
      <p:ext uri="{BB962C8B-B14F-4D97-AF65-F5344CB8AC3E}">
        <p14:creationId xmlns:p14="http://schemas.microsoft.com/office/powerpoint/2010/main" val="3011390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Effects of improvements</a:t>
            </a:r>
            <a:r>
              <a:rPr lang="en-IN" dirty="0">
                <a:effectLst/>
              </a:rPr>
              <a:t> - </a:t>
            </a:r>
            <a:r>
              <a:rPr lang="en-US" sz="1200" dirty="0">
                <a:latin typeface="Franklin Gothic Medium Cond" panose="020B0606030402020204" pitchFamily="34" charset="0"/>
              </a:rPr>
              <a:t>trends about how the individuals are addressing new challenges, </a:t>
            </a:r>
            <a:r>
              <a:rPr lang="en-GB" sz="1200" kern="1200" dirty="0">
                <a:solidFill>
                  <a:schemeClr val="tx1"/>
                </a:solidFill>
                <a:effectLst/>
                <a:latin typeface="+mn-lt"/>
                <a:ea typeface="+mn-ea"/>
                <a:cs typeface="+mn-cs"/>
              </a:rPr>
              <a:t>, how much is team investing in repetitive vs new tasks</a:t>
            </a: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Franklin Gothic Medium Cond" panose="020B0606030402020204" pitchFamily="34" charset="0"/>
              </a:rPr>
              <a:t>Expertise analysis:</a:t>
            </a:r>
            <a:r>
              <a:rPr lang="en-GB" sz="1200" kern="1200" dirty="0">
                <a:solidFill>
                  <a:schemeClr val="tx1"/>
                </a:solidFill>
                <a:effectLst/>
                <a:latin typeface="+mn-lt"/>
                <a:ea typeface="+mn-ea"/>
                <a:cs typeface="+mn-cs"/>
              </a:rPr>
              <a:t>individuals that are good at doing something and are doing the task much effectively than the threshold time. Will be useful in aligning them to new challenges, training others, process improvements</a:t>
            </a:r>
            <a:endParaRPr lang="en-IN"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CFB52DC1-7BEF-2548-A7C4-85FD9BD087ED}" type="slidenum">
              <a:rPr lang="en-US" smtClean="0"/>
              <a:t>20</a:t>
            </a:fld>
            <a:endParaRPr lang="en-US"/>
          </a:p>
        </p:txBody>
      </p:sp>
    </p:spTree>
    <p:extLst>
      <p:ext uri="{BB962C8B-B14F-4D97-AF65-F5344CB8AC3E}">
        <p14:creationId xmlns:p14="http://schemas.microsoft.com/office/powerpoint/2010/main" val="906867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FB52DC1-7BEF-2548-A7C4-85FD9BD087ED}" type="slidenum">
              <a:rPr lang="en-US" smtClean="0"/>
              <a:t>5</a:t>
            </a:fld>
            <a:endParaRPr lang="en-US"/>
          </a:p>
        </p:txBody>
      </p:sp>
    </p:spTree>
    <p:extLst>
      <p:ext uri="{BB962C8B-B14F-4D97-AF65-F5344CB8AC3E}">
        <p14:creationId xmlns:p14="http://schemas.microsoft.com/office/powerpoint/2010/main" val="2196108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FB52DC1-7BEF-2548-A7C4-85FD9BD087ED}" type="slidenum">
              <a:rPr lang="en-US" smtClean="0"/>
              <a:t>6</a:t>
            </a:fld>
            <a:endParaRPr lang="en-US"/>
          </a:p>
        </p:txBody>
      </p:sp>
    </p:spTree>
    <p:extLst>
      <p:ext uri="{BB962C8B-B14F-4D97-AF65-F5344CB8AC3E}">
        <p14:creationId xmlns:p14="http://schemas.microsoft.com/office/powerpoint/2010/main" val="875784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FB52DC1-7BEF-2548-A7C4-85FD9BD087ED}" type="slidenum">
              <a:rPr lang="en-US" smtClean="0"/>
              <a:t>7</a:t>
            </a:fld>
            <a:endParaRPr lang="en-US"/>
          </a:p>
        </p:txBody>
      </p:sp>
    </p:spTree>
    <p:extLst>
      <p:ext uri="{BB962C8B-B14F-4D97-AF65-F5344CB8AC3E}">
        <p14:creationId xmlns:p14="http://schemas.microsoft.com/office/powerpoint/2010/main" val="1433752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FB52DC1-7BEF-2548-A7C4-85FD9BD087ED}" type="slidenum">
              <a:rPr lang="en-US" smtClean="0"/>
              <a:t>8</a:t>
            </a:fld>
            <a:endParaRPr lang="en-US"/>
          </a:p>
        </p:txBody>
      </p:sp>
    </p:spTree>
    <p:extLst>
      <p:ext uri="{BB962C8B-B14F-4D97-AF65-F5344CB8AC3E}">
        <p14:creationId xmlns:p14="http://schemas.microsoft.com/office/powerpoint/2010/main" val="646993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FB52DC1-7BEF-2548-A7C4-85FD9BD087ED}" type="slidenum">
              <a:rPr lang="en-US" smtClean="0"/>
              <a:t>9</a:t>
            </a:fld>
            <a:endParaRPr lang="en-US"/>
          </a:p>
        </p:txBody>
      </p:sp>
    </p:spTree>
    <p:extLst>
      <p:ext uri="{BB962C8B-B14F-4D97-AF65-F5344CB8AC3E}">
        <p14:creationId xmlns:p14="http://schemas.microsoft.com/office/powerpoint/2010/main" val="3540994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B52DC1-7BEF-2548-A7C4-85FD9BD087ED}" type="slidenum">
              <a:rPr lang="en-US" smtClean="0"/>
              <a:t>10</a:t>
            </a:fld>
            <a:endParaRPr lang="en-US"/>
          </a:p>
        </p:txBody>
      </p:sp>
    </p:spTree>
    <p:extLst>
      <p:ext uri="{BB962C8B-B14F-4D97-AF65-F5344CB8AC3E}">
        <p14:creationId xmlns:p14="http://schemas.microsoft.com/office/powerpoint/2010/main" val="889891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B52DC1-7BEF-2548-A7C4-85FD9BD087ED}" type="slidenum">
              <a:rPr lang="en-US" smtClean="0"/>
              <a:t>11</a:t>
            </a:fld>
            <a:endParaRPr lang="en-US"/>
          </a:p>
        </p:txBody>
      </p:sp>
    </p:spTree>
    <p:extLst>
      <p:ext uri="{BB962C8B-B14F-4D97-AF65-F5344CB8AC3E}">
        <p14:creationId xmlns:p14="http://schemas.microsoft.com/office/powerpoint/2010/main" val="2421659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B52DC1-7BEF-2548-A7C4-85FD9BD087ED}" type="slidenum">
              <a:rPr lang="en-US" smtClean="0"/>
              <a:t>15</a:t>
            </a:fld>
            <a:endParaRPr lang="en-US"/>
          </a:p>
        </p:txBody>
      </p:sp>
    </p:spTree>
    <p:extLst>
      <p:ext uri="{BB962C8B-B14F-4D97-AF65-F5344CB8AC3E}">
        <p14:creationId xmlns:p14="http://schemas.microsoft.com/office/powerpoint/2010/main" val="2821474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6/26/20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56666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6/26/20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00502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6/26/20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19583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6/26/20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13958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6/26/20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65891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28571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6/26/20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74635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6/26/20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63418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6/26/20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3810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6/26/20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69592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6/26/20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18241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6/26/20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55023120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47" r:id="rId4"/>
    <p:sldLayoutId id="2147483748" r:id="rId5"/>
    <p:sldLayoutId id="2147483754" r:id="rId6"/>
    <p:sldLayoutId id="2147483749" r:id="rId7"/>
    <p:sldLayoutId id="2147483750" r:id="rId8"/>
    <p:sldLayoutId id="2147483751" r:id="rId9"/>
    <p:sldLayoutId id="2147483752" r:id="rId10"/>
    <p:sldLayoutId id="2147483753" r:id="rId11"/>
  </p:sldLayoutIdLst>
  <p:hf sldNum="0" hdr="0" ftr="0" dt="0"/>
  <p:txStyles>
    <p:titleStyle>
      <a:lvl1pPr algn="l" defTabSz="914400" rtl="0" eaLnBrk="1" latinLnBrk="0" hangingPunct="1">
        <a:lnSpc>
          <a:spcPct val="90000"/>
        </a:lnSpc>
        <a:spcBef>
          <a:spcPct val="0"/>
        </a:spcBef>
        <a:buNone/>
        <a:defRPr lang="en-US" sz="3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37">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a:extLst>
              <a:ext uri="{FF2B5EF4-FFF2-40B4-BE49-F238E27FC236}">
                <a16:creationId xmlns:a16="http://schemas.microsoft.com/office/drawing/2014/main" id="{C80ADA0C-A986-4753-85EB-F2CC0E61DF38}"/>
              </a:ext>
            </a:extLst>
          </p:cNvPr>
          <p:cNvPicPr>
            <a:picLocks noChangeAspect="1"/>
          </p:cNvPicPr>
          <p:nvPr/>
        </p:nvPicPr>
        <p:blipFill rotWithShape="1">
          <a:blip r:embed="rId2">
            <a:alphaModFix amt="45000"/>
          </a:blip>
          <a:srcRect t="15730"/>
          <a:stretch/>
        </p:blipFill>
        <p:spPr>
          <a:xfrm>
            <a:off x="20" y="10"/>
            <a:ext cx="12191979" cy="6857990"/>
          </a:xfrm>
          <a:prstGeom prst="rect">
            <a:avLst/>
          </a:prstGeom>
        </p:spPr>
      </p:pic>
      <p:sp>
        <p:nvSpPr>
          <p:cNvPr id="40" name="Rectangle 39">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BA9BBB49-81FA-8E46-B235-8167E91118D9}"/>
              </a:ext>
            </a:extLst>
          </p:cNvPr>
          <p:cNvSpPr>
            <a:spLocks noGrp="1"/>
          </p:cNvSpPr>
          <p:nvPr>
            <p:ph type="ctrTitle"/>
          </p:nvPr>
        </p:nvSpPr>
        <p:spPr>
          <a:xfrm>
            <a:off x="1769532" y="2091263"/>
            <a:ext cx="8652938" cy="2461504"/>
          </a:xfrm>
        </p:spPr>
        <p:txBody>
          <a:bodyPr>
            <a:normAutofit/>
          </a:bodyPr>
          <a:lstStyle/>
          <a:p>
            <a:r>
              <a:rPr lang="en-US" sz="3600" dirty="0">
                <a:latin typeface="Franklin Gothic Medium" panose="020B0603020102020204" pitchFamily="34" charset="0"/>
              </a:rPr>
              <a:t>Agile, Docker and Jenkins</a:t>
            </a:r>
          </a:p>
        </p:txBody>
      </p:sp>
      <p:sp>
        <p:nvSpPr>
          <p:cNvPr id="42" name="Rectangle 41">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27754590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EBFBD2-DA69-40F0-9B41-6AA12C08F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6E085B8-E6D9-4530-9AE3-4C2B79CE4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744" y="237744"/>
            <a:ext cx="7652977" cy="6382512"/>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AA806F1-E531-C74B-B88A-B33552046037}"/>
              </a:ext>
            </a:extLst>
          </p:cNvPr>
          <p:cNvSpPr>
            <a:spLocks noGrp="1"/>
          </p:cNvSpPr>
          <p:nvPr>
            <p:ph type="title"/>
          </p:nvPr>
        </p:nvSpPr>
        <p:spPr>
          <a:xfrm>
            <a:off x="748934" y="605195"/>
            <a:ext cx="6736084" cy="312540"/>
          </a:xfrm>
        </p:spPr>
        <p:txBody>
          <a:bodyPr>
            <a:normAutofit fontScale="90000"/>
          </a:bodyPr>
          <a:lstStyle/>
          <a:p>
            <a:r>
              <a:rPr lang="en-US" sz="3000" b="1" i="0" dirty="0">
                <a:latin typeface="Franklin Gothic Demi Cond" panose="020B0603020102020204" pitchFamily="34" charset="0"/>
              </a:rPr>
              <a:t>Agile Principles</a:t>
            </a:r>
          </a:p>
        </p:txBody>
      </p:sp>
      <p:sp>
        <p:nvSpPr>
          <p:cNvPr id="3" name="Content Placeholder 2">
            <a:extLst>
              <a:ext uri="{FF2B5EF4-FFF2-40B4-BE49-F238E27FC236}">
                <a16:creationId xmlns:a16="http://schemas.microsoft.com/office/drawing/2014/main" id="{D0F2C2D7-86AB-6B49-A46D-C0008578908F}"/>
              </a:ext>
            </a:extLst>
          </p:cNvPr>
          <p:cNvSpPr>
            <a:spLocks noGrp="1"/>
          </p:cNvSpPr>
          <p:nvPr>
            <p:ph idx="1"/>
          </p:nvPr>
        </p:nvSpPr>
        <p:spPr>
          <a:xfrm>
            <a:off x="748934" y="1192877"/>
            <a:ext cx="6608101" cy="5032666"/>
          </a:xfrm>
        </p:spPr>
        <p:txBody>
          <a:bodyPr>
            <a:noAutofit/>
          </a:bodyPr>
          <a:lstStyle/>
          <a:p>
            <a:pPr>
              <a:lnSpc>
                <a:spcPct val="110000"/>
              </a:lnSpc>
            </a:pPr>
            <a:r>
              <a:rPr lang="en-IN" sz="1200" dirty="0"/>
              <a:t>Our highest priority is to satisfy the customer through early and continuous delivery of valuable software.</a:t>
            </a:r>
          </a:p>
          <a:p>
            <a:pPr>
              <a:lnSpc>
                <a:spcPct val="110000"/>
              </a:lnSpc>
            </a:pPr>
            <a:r>
              <a:rPr lang="en-IN" sz="1200" dirty="0"/>
              <a:t>Welcome changing requirements, even late in development. Agile processes harness change for the customer’s competitive advantage.</a:t>
            </a:r>
          </a:p>
          <a:p>
            <a:pPr>
              <a:lnSpc>
                <a:spcPct val="110000"/>
              </a:lnSpc>
            </a:pPr>
            <a:r>
              <a:rPr lang="en-IN" sz="1200" dirty="0"/>
              <a:t>Deliver working software frequently, from a couple of weeks to a couple of months, with a preference to the shorter timescale.</a:t>
            </a:r>
          </a:p>
          <a:p>
            <a:pPr>
              <a:lnSpc>
                <a:spcPct val="110000"/>
              </a:lnSpc>
            </a:pPr>
            <a:r>
              <a:rPr lang="en-IN" sz="1200" dirty="0"/>
              <a:t>Business people and developers must work together daily throughout the project.</a:t>
            </a:r>
          </a:p>
          <a:p>
            <a:pPr>
              <a:lnSpc>
                <a:spcPct val="110000"/>
              </a:lnSpc>
            </a:pPr>
            <a:r>
              <a:rPr lang="en-IN" sz="1200" dirty="0"/>
              <a:t>Build projects around motivated individuals. Give them the environment and support they need, and trust them to get the job done.</a:t>
            </a:r>
          </a:p>
          <a:p>
            <a:pPr>
              <a:lnSpc>
                <a:spcPct val="110000"/>
              </a:lnSpc>
            </a:pPr>
            <a:r>
              <a:rPr lang="en-IN" sz="1200" dirty="0"/>
              <a:t>The most efficient and effective method of conveying information to and within a development team is face-to-face conversation.</a:t>
            </a:r>
          </a:p>
          <a:p>
            <a:pPr>
              <a:lnSpc>
                <a:spcPct val="110000"/>
              </a:lnSpc>
            </a:pPr>
            <a:r>
              <a:rPr lang="en-IN" sz="1200" dirty="0"/>
              <a:t>Working software is the primary measure of progress.</a:t>
            </a:r>
          </a:p>
          <a:p>
            <a:pPr>
              <a:lnSpc>
                <a:spcPct val="110000"/>
              </a:lnSpc>
            </a:pPr>
            <a:r>
              <a:rPr lang="en-IN" sz="1200" dirty="0"/>
              <a:t>Agile processes promote sustainable development.</a:t>
            </a:r>
          </a:p>
          <a:p>
            <a:pPr>
              <a:lnSpc>
                <a:spcPct val="110000"/>
              </a:lnSpc>
            </a:pPr>
            <a:r>
              <a:rPr lang="en-IN" sz="1200" dirty="0"/>
              <a:t>The sponsors, developers, and users should be able to maintain a constant pace indefinitely.</a:t>
            </a:r>
          </a:p>
          <a:p>
            <a:pPr>
              <a:lnSpc>
                <a:spcPct val="110000"/>
              </a:lnSpc>
            </a:pPr>
            <a:r>
              <a:rPr lang="en-IN" sz="1200" dirty="0"/>
              <a:t>Continuous attention to technical excellence and good design enhances agility.</a:t>
            </a:r>
          </a:p>
          <a:p>
            <a:pPr>
              <a:lnSpc>
                <a:spcPct val="110000"/>
              </a:lnSpc>
            </a:pPr>
            <a:r>
              <a:rPr lang="en-IN" sz="1200" dirty="0"/>
              <a:t>Simplicity–the art of maximizing the amount of work not done–is essential.</a:t>
            </a:r>
          </a:p>
          <a:p>
            <a:pPr>
              <a:lnSpc>
                <a:spcPct val="110000"/>
              </a:lnSpc>
            </a:pPr>
            <a:r>
              <a:rPr lang="en-IN" sz="1200" dirty="0"/>
              <a:t>The best architectures, requirements, and designs emerge from self-organizing teams. At regular intervals, the team reflects on how to become more effective, then tunes and adjusts its </a:t>
            </a:r>
            <a:r>
              <a:rPr lang="en-IN" sz="1200" dirty="0" err="1"/>
              <a:t>behavior</a:t>
            </a:r>
            <a:r>
              <a:rPr lang="en-IN" sz="1200" dirty="0"/>
              <a:t> accordingly.</a:t>
            </a:r>
          </a:p>
        </p:txBody>
      </p:sp>
      <p:pic>
        <p:nvPicPr>
          <p:cNvPr id="6" name="Picture 5" descr="A screenshot of a cell phone&#10;&#10;Description automatically generated">
            <a:extLst>
              <a:ext uri="{FF2B5EF4-FFF2-40B4-BE49-F238E27FC236}">
                <a16:creationId xmlns:a16="http://schemas.microsoft.com/office/drawing/2014/main" id="{AD542118-6D58-EB43-8A7C-1BBE45DA5B97}"/>
              </a:ext>
            </a:extLst>
          </p:cNvPr>
          <p:cNvPicPr>
            <a:picLocks noChangeAspect="1"/>
          </p:cNvPicPr>
          <p:nvPr/>
        </p:nvPicPr>
        <p:blipFill rotWithShape="1">
          <a:blip r:embed="rId3"/>
          <a:srcRect l="11715" r="8587" b="4"/>
          <a:stretch/>
        </p:blipFill>
        <p:spPr>
          <a:xfrm>
            <a:off x="8386173" y="484635"/>
            <a:ext cx="3318953" cy="2790023"/>
          </a:xfrm>
          <a:prstGeom prst="rect">
            <a:avLst/>
          </a:prstGeom>
        </p:spPr>
      </p:pic>
      <p:sp>
        <p:nvSpPr>
          <p:cNvPr id="17" name="Rectangle 16">
            <a:extLst>
              <a:ext uri="{FF2B5EF4-FFF2-40B4-BE49-F238E27FC236}">
                <a16:creationId xmlns:a16="http://schemas.microsoft.com/office/drawing/2014/main" id="{4F2304C2-1AD0-4AFD-93A0-BB1D998E0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7378773" cy="6108192"/>
          </a:xfrm>
          <a:prstGeom prst="rect">
            <a:avLst/>
          </a:prstGeom>
          <a:noFill/>
          <a:ln w="6350" cap="sq" cmpd="sng" algn="ctr">
            <a:solidFill>
              <a:schemeClr val="tx1">
                <a:lumMod val="75000"/>
                <a:lumOff val="25000"/>
              </a:schemeClr>
            </a:solidFill>
            <a:prstDash val="solid"/>
            <a:miter lim="800000"/>
          </a:ln>
          <a:effectLst/>
        </p:spPr>
      </p:sp>
      <p:pic>
        <p:nvPicPr>
          <p:cNvPr id="8" name="Picture 7" descr="A close up of a clock&#10;&#10;Description automatically generated">
            <a:extLst>
              <a:ext uri="{FF2B5EF4-FFF2-40B4-BE49-F238E27FC236}">
                <a16:creationId xmlns:a16="http://schemas.microsoft.com/office/drawing/2014/main" id="{0F19B34A-239A-2246-9685-24DB10C2C25D}"/>
              </a:ext>
            </a:extLst>
          </p:cNvPr>
          <p:cNvPicPr>
            <a:picLocks noChangeAspect="1"/>
          </p:cNvPicPr>
          <p:nvPr/>
        </p:nvPicPr>
        <p:blipFill rotWithShape="1">
          <a:blip r:embed="rId4"/>
          <a:srcRect t="9427"/>
          <a:stretch/>
        </p:blipFill>
        <p:spPr>
          <a:xfrm>
            <a:off x="8386167" y="3435519"/>
            <a:ext cx="3321198" cy="2790024"/>
          </a:xfrm>
          <a:prstGeom prst="rect">
            <a:avLst/>
          </a:prstGeom>
        </p:spPr>
      </p:pic>
    </p:spTree>
    <p:extLst>
      <p:ext uri="{BB962C8B-B14F-4D97-AF65-F5344CB8AC3E}">
        <p14:creationId xmlns:p14="http://schemas.microsoft.com/office/powerpoint/2010/main" val="2331585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52" name="Rectangle 51">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54" name="Rectangle 53">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56" name="Group 5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57" name="Straight Connector 56">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61" name="Rectangle 60">
            <a:extLst>
              <a:ext uri="{FF2B5EF4-FFF2-40B4-BE49-F238E27FC236}">
                <a16:creationId xmlns:a16="http://schemas.microsoft.com/office/drawing/2014/main" id="{9891C27D-8C9D-415C-A639-23D76B7B1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F4C0D6-B7E0-42D0-A57F-6781017A21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5B4D6D08-A7F1-4445-BA2E-E449562C0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A7C1A41-D915-4D26-8D5E-C01B27160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6909241"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69" name="Rectangle 68">
            <a:extLst>
              <a:ext uri="{FF2B5EF4-FFF2-40B4-BE49-F238E27FC236}">
                <a16:creationId xmlns:a16="http://schemas.microsoft.com/office/drawing/2014/main" id="{A50B663E-F671-4504-99A8-455955469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227" y="805446"/>
            <a:ext cx="6570161" cy="5244497"/>
          </a:xfrm>
          <a:prstGeom prst="rect">
            <a:avLst/>
          </a:prstGeom>
          <a:noFill/>
          <a:ln w="6350" cap="sq" cmpd="sng" algn="ctr">
            <a:solidFill>
              <a:srgbClr val="404040"/>
            </a:solidFill>
            <a:prstDash val="solid"/>
            <a:miter lim="800000"/>
          </a:ln>
          <a:effectLst/>
        </p:spPr>
      </p:sp>
      <p:sp>
        <p:nvSpPr>
          <p:cNvPr id="71" name="Rectangle 70">
            <a:extLst>
              <a:ext uri="{FF2B5EF4-FFF2-40B4-BE49-F238E27FC236}">
                <a16:creationId xmlns:a16="http://schemas.microsoft.com/office/drawing/2014/main" id="{2EF89585-ECD6-4B38-96B1-AD41A1BD4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837"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3" name="Straight Connector 72">
            <a:extLst>
              <a:ext uri="{FF2B5EF4-FFF2-40B4-BE49-F238E27FC236}">
                <a16:creationId xmlns:a16="http://schemas.microsoft.com/office/drawing/2014/main" id="{1B6FCD50-3FE8-4AB2-B746-2CC0EA9D40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52137"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3E90108-E441-4AF0-A059-613D076C7C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3777"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B422045-789A-442D-9E39-6FC4EC452C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52137"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9" name="Content Placeholder 8" descr="A screenshot of a cell phone&#10;&#10;Description automatically generated">
            <a:extLst>
              <a:ext uri="{FF2B5EF4-FFF2-40B4-BE49-F238E27FC236}">
                <a16:creationId xmlns:a16="http://schemas.microsoft.com/office/drawing/2014/main" id="{67D3985A-7B71-7C46-8C94-BD6BA3ED7F3F}"/>
              </a:ext>
            </a:extLst>
          </p:cNvPr>
          <p:cNvPicPr>
            <a:picLocks noGrp="1" noChangeAspect="1"/>
          </p:cNvPicPr>
          <p:nvPr>
            <p:ph idx="1"/>
          </p:nvPr>
        </p:nvPicPr>
        <p:blipFill rotWithShape="1">
          <a:blip r:embed="rId3"/>
          <a:srcRect r="965" b="5740"/>
          <a:stretch/>
        </p:blipFill>
        <p:spPr>
          <a:xfrm>
            <a:off x="1346466" y="1685122"/>
            <a:ext cx="5499683" cy="3891026"/>
          </a:xfrm>
          <a:prstGeom prst="rect">
            <a:avLst/>
          </a:prstGeom>
        </p:spPr>
      </p:pic>
      <p:sp>
        <p:nvSpPr>
          <p:cNvPr id="79" name="Rectangle 78">
            <a:extLst>
              <a:ext uri="{FF2B5EF4-FFF2-40B4-BE49-F238E27FC236}">
                <a16:creationId xmlns:a16="http://schemas.microsoft.com/office/drawing/2014/main" id="{3F4C63FE-9526-4F8E-BCFD-954D2EF94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31468" y="164592"/>
            <a:ext cx="3708894" cy="654017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A806F1-E531-C74B-B88A-B33552046037}"/>
              </a:ext>
            </a:extLst>
          </p:cNvPr>
          <p:cNvSpPr>
            <a:spLocks noGrp="1"/>
          </p:cNvSpPr>
          <p:nvPr>
            <p:ph type="title"/>
          </p:nvPr>
        </p:nvSpPr>
        <p:spPr>
          <a:xfrm>
            <a:off x="8560024" y="1182454"/>
            <a:ext cx="3238829" cy="3480794"/>
          </a:xfrm>
        </p:spPr>
        <p:txBody>
          <a:bodyPr vert="horz" lIns="91440" tIns="45720" rIns="91440" bIns="45720" rtlCol="0" anchor="ctr">
            <a:normAutofit/>
          </a:bodyPr>
          <a:lstStyle/>
          <a:p>
            <a:pPr algn="ctr">
              <a:lnSpc>
                <a:spcPct val="83000"/>
              </a:lnSpc>
            </a:pPr>
            <a:r>
              <a:rPr lang="en-US" sz="3400" i="0" cap="all" spc="-100"/>
              <a:t>Agile Methods and Framework</a:t>
            </a:r>
          </a:p>
        </p:txBody>
      </p:sp>
    </p:spTree>
    <p:extLst>
      <p:ext uri="{BB962C8B-B14F-4D97-AF65-F5344CB8AC3E}">
        <p14:creationId xmlns:p14="http://schemas.microsoft.com/office/powerpoint/2010/main" val="391280671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E78F9-BA87-0945-AD44-630B25DA86A1}"/>
              </a:ext>
            </a:extLst>
          </p:cNvPr>
          <p:cNvSpPr>
            <a:spLocks noGrp="1"/>
          </p:cNvSpPr>
          <p:nvPr>
            <p:ph type="title"/>
          </p:nvPr>
        </p:nvSpPr>
        <p:spPr>
          <a:xfrm>
            <a:off x="1066800" y="642594"/>
            <a:ext cx="10058400" cy="694461"/>
          </a:xfrm>
        </p:spPr>
        <p:txBody>
          <a:bodyPr/>
          <a:lstStyle/>
          <a:p>
            <a:pPr algn="ctr"/>
            <a:r>
              <a:rPr lang="en-US" b="1" i="0" dirty="0">
                <a:latin typeface="Franklin Gothic Demi Cond" panose="020B0603020102020204" pitchFamily="34" charset="0"/>
              </a:rPr>
              <a:t>Scrum</a:t>
            </a:r>
          </a:p>
        </p:txBody>
      </p:sp>
      <p:sp>
        <p:nvSpPr>
          <p:cNvPr id="3" name="Content Placeholder 2">
            <a:extLst>
              <a:ext uri="{FF2B5EF4-FFF2-40B4-BE49-F238E27FC236}">
                <a16:creationId xmlns:a16="http://schemas.microsoft.com/office/drawing/2014/main" id="{EF4BFA0C-832D-984B-A4C0-9B0CAF7C8959}"/>
              </a:ext>
            </a:extLst>
          </p:cNvPr>
          <p:cNvSpPr>
            <a:spLocks noGrp="1"/>
          </p:cNvSpPr>
          <p:nvPr>
            <p:ph idx="1"/>
          </p:nvPr>
        </p:nvSpPr>
        <p:spPr>
          <a:xfrm>
            <a:off x="869695" y="1599131"/>
            <a:ext cx="10058400" cy="694461"/>
          </a:xfrm>
        </p:spPr>
        <p:txBody>
          <a:bodyPr>
            <a:noAutofit/>
          </a:bodyPr>
          <a:lstStyle/>
          <a:p>
            <a:pPr marL="0" indent="0">
              <a:buNone/>
            </a:pPr>
            <a:r>
              <a:rPr lang="en-IN" sz="1800" dirty="0"/>
              <a:t>Scrum is a framework, for effective team collaboration and can address complex problems while productively and creatively delivering products of highest possible value.</a:t>
            </a:r>
            <a:endParaRPr lang="en-US" sz="1800" dirty="0">
              <a:latin typeface="Franklin Gothic Medium Cond" panose="020B0606030402020204" pitchFamily="34" charset="0"/>
            </a:endParaRPr>
          </a:p>
        </p:txBody>
      </p:sp>
      <p:pic>
        <p:nvPicPr>
          <p:cNvPr id="5" name="Picture 4" descr="A screenshot of a map&#10;&#10;Description automatically generated">
            <a:extLst>
              <a:ext uri="{FF2B5EF4-FFF2-40B4-BE49-F238E27FC236}">
                <a16:creationId xmlns:a16="http://schemas.microsoft.com/office/drawing/2014/main" id="{8E0D5132-0F3B-A247-9FA0-8EE84B7981A6}"/>
              </a:ext>
            </a:extLst>
          </p:cNvPr>
          <p:cNvPicPr>
            <a:picLocks noChangeAspect="1"/>
          </p:cNvPicPr>
          <p:nvPr/>
        </p:nvPicPr>
        <p:blipFill>
          <a:blip r:embed="rId2"/>
          <a:stretch>
            <a:fillRect/>
          </a:stretch>
        </p:blipFill>
        <p:spPr>
          <a:xfrm>
            <a:off x="2029968" y="2555668"/>
            <a:ext cx="8132064" cy="3849177"/>
          </a:xfrm>
          <a:prstGeom prst="rect">
            <a:avLst/>
          </a:prstGeom>
        </p:spPr>
      </p:pic>
    </p:spTree>
    <p:extLst>
      <p:ext uri="{BB962C8B-B14F-4D97-AF65-F5344CB8AC3E}">
        <p14:creationId xmlns:p14="http://schemas.microsoft.com/office/powerpoint/2010/main" val="1791275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2">
            <a:extLst>
              <a:ext uri="{FF2B5EF4-FFF2-40B4-BE49-F238E27FC236}">
                <a16:creationId xmlns:a16="http://schemas.microsoft.com/office/drawing/2014/main" id="{26C4D022-E2BC-435F-9CDB-44DC57C07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C926CAD6-45B1-4A85-A196-E722067B1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3480" y="0"/>
            <a:ext cx="6525472" cy="6858000"/>
          </a:xfrm>
          <a:prstGeom prst="rect">
            <a:avLst/>
          </a:prstGeom>
          <a:solidFill>
            <a:schemeClr val="tx1">
              <a:lumMod val="85000"/>
              <a:lumOff val="15000"/>
            </a:schemeClr>
          </a:solidFill>
          <a:ln w="6350" cap="sq" cmpd="sng" algn="ctr">
            <a:noFill/>
            <a:prstDash val="solid"/>
            <a:miter lim="800000"/>
          </a:ln>
          <a:effectLst/>
        </p:spPr>
      </p:sp>
      <p:sp>
        <p:nvSpPr>
          <p:cNvPr id="21" name="Rectangle 16">
            <a:extLst>
              <a:ext uri="{FF2B5EF4-FFF2-40B4-BE49-F238E27FC236}">
                <a16:creationId xmlns:a16="http://schemas.microsoft.com/office/drawing/2014/main" id="{0E0936D5-2DCE-48A4-93BC-BA7861B4E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81848" y="320040"/>
            <a:ext cx="5888736" cy="6217920"/>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CF3E78F9-BA87-0945-AD44-630B25DA86A1}"/>
              </a:ext>
            </a:extLst>
          </p:cNvPr>
          <p:cNvSpPr>
            <a:spLocks noGrp="1"/>
          </p:cNvSpPr>
          <p:nvPr>
            <p:ph type="title"/>
          </p:nvPr>
        </p:nvSpPr>
        <p:spPr>
          <a:xfrm>
            <a:off x="6303580" y="642594"/>
            <a:ext cx="5245269" cy="1371600"/>
          </a:xfrm>
        </p:spPr>
        <p:txBody>
          <a:bodyPr>
            <a:normAutofit/>
          </a:bodyPr>
          <a:lstStyle/>
          <a:p>
            <a:r>
              <a:rPr lang="en-US" sz="4000" b="1" i="0">
                <a:solidFill>
                  <a:schemeClr val="bg1"/>
                </a:solidFill>
                <a:latin typeface="Franklin Gothic Demi Cond" panose="020B0603020102020204" pitchFamily="34" charset="0"/>
              </a:rPr>
              <a:t>Kanban</a:t>
            </a:r>
          </a:p>
        </p:txBody>
      </p:sp>
      <p:pic>
        <p:nvPicPr>
          <p:cNvPr id="6" name="Picture 5" descr="A screenshot of a cell phone&#10;&#10;Description automatically generated">
            <a:extLst>
              <a:ext uri="{FF2B5EF4-FFF2-40B4-BE49-F238E27FC236}">
                <a16:creationId xmlns:a16="http://schemas.microsoft.com/office/drawing/2014/main" id="{8D9F3250-6C0C-264A-A8B7-C27477571D1C}"/>
              </a:ext>
            </a:extLst>
          </p:cNvPr>
          <p:cNvPicPr>
            <a:picLocks noChangeAspect="1"/>
          </p:cNvPicPr>
          <p:nvPr/>
        </p:nvPicPr>
        <p:blipFill>
          <a:blip r:embed="rId2"/>
          <a:stretch>
            <a:fillRect/>
          </a:stretch>
        </p:blipFill>
        <p:spPr>
          <a:xfrm>
            <a:off x="528955" y="877326"/>
            <a:ext cx="4494104" cy="2213345"/>
          </a:xfrm>
          <a:prstGeom prst="rect">
            <a:avLst/>
          </a:prstGeom>
        </p:spPr>
      </p:pic>
      <p:pic>
        <p:nvPicPr>
          <p:cNvPr id="8" name="Picture 7" descr="A group of people standing in front of a store&#10;&#10;Description automatically generated">
            <a:extLst>
              <a:ext uri="{FF2B5EF4-FFF2-40B4-BE49-F238E27FC236}">
                <a16:creationId xmlns:a16="http://schemas.microsoft.com/office/drawing/2014/main" id="{4499008B-81F0-2C4D-B538-E5BC72164218}"/>
              </a:ext>
            </a:extLst>
          </p:cNvPr>
          <p:cNvPicPr>
            <a:picLocks noChangeAspect="1"/>
          </p:cNvPicPr>
          <p:nvPr/>
        </p:nvPicPr>
        <p:blipFill>
          <a:blip r:embed="rId3"/>
          <a:stretch>
            <a:fillRect/>
          </a:stretch>
        </p:blipFill>
        <p:spPr>
          <a:xfrm>
            <a:off x="498309" y="3589863"/>
            <a:ext cx="4843435" cy="3075582"/>
          </a:xfrm>
          <a:prstGeom prst="rect">
            <a:avLst/>
          </a:prstGeom>
        </p:spPr>
      </p:pic>
      <p:sp>
        <p:nvSpPr>
          <p:cNvPr id="3" name="Content Placeholder 2">
            <a:extLst>
              <a:ext uri="{FF2B5EF4-FFF2-40B4-BE49-F238E27FC236}">
                <a16:creationId xmlns:a16="http://schemas.microsoft.com/office/drawing/2014/main" id="{EF4BFA0C-832D-984B-A4C0-9B0CAF7C8959}"/>
              </a:ext>
            </a:extLst>
          </p:cNvPr>
          <p:cNvSpPr>
            <a:spLocks noGrp="1"/>
          </p:cNvSpPr>
          <p:nvPr>
            <p:ph idx="1"/>
          </p:nvPr>
        </p:nvSpPr>
        <p:spPr>
          <a:xfrm>
            <a:off x="6303580" y="2103120"/>
            <a:ext cx="5245269" cy="3730752"/>
          </a:xfrm>
        </p:spPr>
        <p:txBody>
          <a:bodyPr>
            <a:noAutofit/>
          </a:bodyPr>
          <a:lstStyle/>
          <a:p>
            <a:pPr marL="0" indent="0">
              <a:buNone/>
            </a:pPr>
            <a:r>
              <a:rPr lang="en-IN" sz="2000" dirty="0">
                <a:solidFill>
                  <a:schemeClr val="bg1"/>
                </a:solidFill>
              </a:rPr>
              <a:t>The work items  in Kanban are visually represented on a  Kanban board, allowing team members to see the state of every piece of work. Kanban can be either a physical board or a digital board</a:t>
            </a:r>
          </a:p>
          <a:p>
            <a:pPr marL="0" indent="0">
              <a:buNone/>
            </a:pPr>
            <a:endParaRPr lang="en-IN" sz="2000" dirty="0">
              <a:solidFill>
                <a:schemeClr val="bg1"/>
              </a:solidFill>
            </a:endParaRPr>
          </a:p>
          <a:p>
            <a:pPr marL="0" indent="0">
              <a:buNone/>
            </a:pPr>
            <a:endParaRPr lang="en-IN" sz="2000" dirty="0">
              <a:solidFill>
                <a:schemeClr val="bg1"/>
              </a:solidFill>
            </a:endParaRPr>
          </a:p>
          <a:p>
            <a:pPr marL="0" indent="0">
              <a:buNone/>
            </a:pPr>
            <a:r>
              <a:rPr lang="en-IN" sz="2000" dirty="0">
                <a:solidFill>
                  <a:schemeClr val="bg1"/>
                </a:solidFill>
              </a:rPr>
              <a:t>Famous tools from Kanban board are Jira and Trello.</a:t>
            </a:r>
          </a:p>
          <a:p>
            <a:pPr marL="0" indent="0">
              <a:buNone/>
            </a:pPr>
            <a:br>
              <a:rPr lang="en-IN" sz="2000" dirty="0">
                <a:solidFill>
                  <a:schemeClr val="bg1"/>
                </a:solidFill>
              </a:rPr>
            </a:br>
            <a:endParaRPr lang="en-US" sz="2000"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95851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C0472598-5F4B-D642-9475-73B423AB3348}"/>
              </a:ext>
            </a:extLst>
          </p:cNvPr>
          <p:cNvPicPr>
            <a:picLocks noChangeAspect="1"/>
          </p:cNvPicPr>
          <p:nvPr/>
        </p:nvPicPr>
        <p:blipFill>
          <a:blip r:embed="rId2"/>
          <a:stretch>
            <a:fillRect/>
          </a:stretch>
        </p:blipFill>
        <p:spPr>
          <a:xfrm>
            <a:off x="2252568" y="0"/>
            <a:ext cx="7686864" cy="6858000"/>
          </a:xfrm>
          <a:prstGeom prst="rect">
            <a:avLst/>
          </a:prstGeom>
        </p:spPr>
      </p:pic>
    </p:spTree>
    <p:extLst>
      <p:ext uri="{BB962C8B-B14F-4D97-AF65-F5344CB8AC3E}">
        <p14:creationId xmlns:p14="http://schemas.microsoft.com/office/powerpoint/2010/main" val="1971288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15">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17">
            <a:extLst>
              <a:ext uri="{FF2B5EF4-FFF2-40B4-BE49-F238E27FC236}">
                <a16:creationId xmlns:a16="http://schemas.microsoft.com/office/drawing/2014/main" id="{66A413F7-FFE1-42E7-8C6C-E9CCC477F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47" name="Rectangle 19">
            <a:extLst>
              <a:ext uri="{FF2B5EF4-FFF2-40B4-BE49-F238E27FC236}">
                <a16:creationId xmlns:a16="http://schemas.microsoft.com/office/drawing/2014/main" id="{BCE0B0FD-3413-40CC-A7D8-6A5058608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48" name="Rectangle 21">
            <a:extLst>
              <a:ext uri="{FF2B5EF4-FFF2-40B4-BE49-F238E27FC236}">
                <a16:creationId xmlns:a16="http://schemas.microsoft.com/office/drawing/2014/main" id="{50C4C044-5B1C-40C8-8C7B-AA5E6D879D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9" name="Group 23">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5" name="Straight Connector 24">
              <a:extLst>
                <a:ext uri="{FF2B5EF4-FFF2-40B4-BE49-F238E27FC236}">
                  <a16:creationId xmlns:a16="http://schemas.microsoft.com/office/drawing/2014/main" id="{00163F5F-1439-4827-8F7A-B08BDDEFB9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A677414-C3D2-4430-876D-9092D633F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9181D20-1D81-447D-9854-10DDB10D54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50" name="Rectangle 28">
            <a:extLst>
              <a:ext uri="{FF2B5EF4-FFF2-40B4-BE49-F238E27FC236}">
                <a16:creationId xmlns:a16="http://schemas.microsoft.com/office/drawing/2014/main" id="{A6020133-135E-4D08-9F4A-D76B87578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close up of a box&#10;&#10;Description automatically generated">
            <a:extLst>
              <a:ext uri="{FF2B5EF4-FFF2-40B4-BE49-F238E27FC236}">
                <a16:creationId xmlns:a16="http://schemas.microsoft.com/office/drawing/2014/main" id="{E046148F-BD74-1E45-979F-EC887B2DDAC0}"/>
              </a:ext>
            </a:extLst>
          </p:cNvPr>
          <p:cNvPicPr>
            <a:picLocks noGrp="1" noChangeAspect="1"/>
          </p:cNvPicPr>
          <p:nvPr>
            <p:ph idx="1"/>
          </p:nvPr>
        </p:nvPicPr>
        <p:blipFill>
          <a:blip r:embed="rId3"/>
          <a:stretch>
            <a:fillRect/>
          </a:stretch>
        </p:blipFill>
        <p:spPr>
          <a:xfrm>
            <a:off x="1212457" y="643467"/>
            <a:ext cx="3992818" cy="344728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D63B4FA-4A7A-AF4B-A9BF-D5E2C19A20C1}"/>
              </a:ext>
            </a:extLst>
          </p:cNvPr>
          <p:cNvPicPr>
            <a:picLocks noChangeAspect="1"/>
          </p:cNvPicPr>
          <p:nvPr/>
        </p:nvPicPr>
        <p:blipFill>
          <a:blip r:embed="rId4"/>
          <a:stretch>
            <a:fillRect/>
          </a:stretch>
        </p:blipFill>
        <p:spPr>
          <a:xfrm>
            <a:off x="6251273" y="750916"/>
            <a:ext cx="5774611" cy="3219345"/>
          </a:xfrm>
          <a:prstGeom prst="rect">
            <a:avLst/>
          </a:prstGeom>
        </p:spPr>
      </p:pic>
      <p:sp>
        <p:nvSpPr>
          <p:cNvPr id="51" name="Rectangle 30">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6119"/>
            <a:ext cx="12192000" cy="2251881"/>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32">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53" name="Rectangle 34">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E57D5049-93A5-6C4E-9246-6A1BCE527BC6}"/>
              </a:ext>
            </a:extLst>
          </p:cNvPr>
          <p:cNvSpPr>
            <a:spLocks noGrp="1"/>
          </p:cNvSpPr>
          <p:nvPr>
            <p:ph type="title"/>
          </p:nvPr>
        </p:nvSpPr>
        <p:spPr>
          <a:xfrm>
            <a:off x="376293" y="5238052"/>
            <a:ext cx="11439414" cy="897439"/>
          </a:xfrm>
        </p:spPr>
        <p:txBody>
          <a:bodyPr vert="horz" lIns="91440" tIns="45720" rIns="91440" bIns="45720" rtlCol="0" anchor="ctr">
            <a:normAutofit/>
          </a:bodyPr>
          <a:lstStyle/>
          <a:p>
            <a:pPr algn="ctr">
              <a:lnSpc>
                <a:spcPct val="83000"/>
              </a:lnSpc>
            </a:pPr>
            <a:r>
              <a:rPr lang="en-US" sz="4400" i="0" cap="all" spc="-100" dirty="0">
                <a:solidFill>
                  <a:schemeClr val="tx1"/>
                </a:solidFill>
              </a:rPr>
              <a:t>Understanding Infrastructure</a:t>
            </a:r>
          </a:p>
        </p:txBody>
      </p:sp>
      <p:cxnSp>
        <p:nvCxnSpPr>
          <p:cNvPr id="54" name="Straight Connector 36">
            <a:extLst>
              <a:ext uri="{FF2B5EF4-FFF2-40B4-BE49-F238E27FC236}">
                <a16:creationId xmlns:a16="http://schemas.microsoft.com/office/drawing/2014/main" id="{A5EECEE2-745A-4C3E-9A46-1B2ACCDC02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93533"/>
            <a:ext cx="0" cy="17471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780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3">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ell phone&#10;&#10;Description automatically generated">
            <a:extLst>
              <a:ext uri="{FF2B5EF4-FFF2-40B4-BE49-F238E27FC236}">
                <a16:creationId xmlns:a16="http://schemas.microsoft.com/office/drawing/2014/main" id="{72372BD0-1C62-864E-8183-D738B9036355}"/>
              </a:ext>
            </a:extLst>
          </p:cNvPr>
          <p:cNvPicPr>
            <a:picLocks noGrp="1" noChangeAspect="1"/>
          </p:cNvPicPr>
          <p:nvPr>
            <p:ph idx="1"/>
          </p:nvPr>
        </p:nvPicPr>
        <p:blipFill>
          <a:blip r:embed="rId4"/>
          <a:stretch>
            <a:fillRect/>
          </a:stretch>
        </p:blipFill>
        <p:spPr>
          <a:xfrm>
            <a:off x="643192" y="751836"/>
            <a:ext cx="6202238" cy="5351203"/>
          </a:xfrm>
          <a:prstGeom prst="rect">
            <a:avLst/>
          </a:prstGeom>
        </p:spPr>
      </p:pic>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1973"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364"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6B9982C7-8461-A245-BA6B-D5A99E66BCB6}"/>
              </a:ext>
            </a:extLst>
          </p:cNvPr>
          <p:cNvSpPr>
            <a:spLocks noGrp="1"/>
          </p:cNvSpPr>
          <p:nvPr>
            <p:ph type="title"/>
          </p:nvPr>
        </p:nvSpPr>
        <p:spPr>
          <a:xfrm>
            <a:off x="7957225" y="1559768"/>
            <a:ext cx="2978281" cy="3135379"/>
          </a:xfrm>
        </p:spPr>
        <p:txBody>
          <a:bodyPr vert="horz" lIns="91440" tIns="45720" rIns="91440" bIns="45720" rtlCol="0" anchor="ctr">
            <a:normAutofit/>
          </a:bodyPr>
          <a:lstStyle/>
          <a:p>
            <a:pPr algn="ctr">
              <a:lnSpc>
                <a:spcPct val="83000"/>
              </a:lnSpc>
            </a:pPr>
            <a:r>
              <a:rPr lang="en-US" sz="4800" i="0" cap="all" spc="-100">
                <a:solidFill>
                  <a:schemeClr val="bg1"/>
                </a:solidFill>
              </a:rPr>
              <a:t>Docker</a:t>
            </a:r>
          </a:p>
        </p:txBody>
      </p:sp>
      <p:sp>
        <p:nvSpPr>
          <p:cNvPr id="35" name="Rectangle 34">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3768"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09708"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035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9" name="Rectangle 28">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1" name="Rectangle 30">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3" name="Group 32">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34" name="Straight Connector 33">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5DCE7509-9542-9F44-900F-1EBBA3D5A18F}"/>
              </a:ext>
            </a:extLst>
          </p:cNvPr>
          <p:cNvPicPr>
            <a:picLocks noChangeAspect="1"/>
          </p:cNvPicPr>
          <p:nvPr/>
        </p:nvPicPr>
        <p:blipFill rotWithShape="1">
          <a:blip r:embed="rId3"/>
          <a:srcRect t="9717" b="2452"/>
          <a:stretch/>
        </p:blipFill>
        <p:spPr>
          <a:xfrm>
            <a:off x="-1" y="10"/>
            <a:ext cx="12192000" cy="4551026"/>
          </a:xfrm>
          <a:prstGeom prst="rect">
            <a:avLst/>
          </a:prstGeom>
        </p:spPr>
      </p:pic>
      <p:sp>
        <p:nvSpPr>
          <p:cNvPr id="40" name="Rectangle 39">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42" name="Rectangle 41">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C0E1B354-6B29-574D-9FAF-276FAF995EC6}"/>
              </a:ext>
            </a:extLst>
          </p:cNvPr>
          <p:cNvSpPr>
            <a:spLocks noGrp="1"/>
          </p:cNvSpPr>
          <p:nvPr>
            <p:ph type="title"/>
          </p:nvPr>
        </p:nvSpPr>
        <p:spPr>
          <a:xfrm>
            <a:off x="376292" y="5268692"/>
            <a:ext cx="11439414" cy="897439"/>
          </a:xfrm>
        </p:spPr>
        <p:txBody>
          <a:bodyPr vert="horz" lIns="91440" tIns="45720" rIns="91440" bIns="45720" rtlCol="0" anchor="ctr">
            <a:normAutofit/>
          </a:bodyPr>
          <a:lstStyle/>
          <a:p>
            <a:pPr algn="ctr">
              <a:lnSpc>
                <a:spcPct val="83000"/>
              </a:lnSpc>
            </a:pPr>
            <a:r>
              <a:rPr lang="en-US" sz="4100" i="0" cap="all" spc="-100" dirty="0">
                <a:solidFill>
                  <a:schemeClr val="tx1"/>
                </a:solidFill>
              </a:rPr>
              <a:t>How is Docker different from VM’s</a:t>
            </a:r>
          </a:p>
        </p:txBody>
      </p:sp>
    </p:spTree>
    <p:extLst>
      <p:ext uri="{BB962C8B-B14F-4D97-AF65-F5344CB8AC3E}">
        <p14:creationId xmlns:p14="http://schemas.microsoft.com/office/powerpoint/2010/main" val="20581915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3">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481AB94A-771C-F742-999B-61910C4D49AC}"/>
              </a:ext>
            </a:extLst>
          </p:cNvPr>
          <p:cNvPicPr>
            <a:picLocks noChangeAspect="1"/>
          </p:cNvPicPr>
          <p:nvPr/>
        </p:nvPicPr>
        <p:blipFill>
          <a:blip r:embed="rId4"/>
          <a:stretch>
            <a:fillRect/>
          </a:stretch>
        </p:blipFill>
        <p:spPr>
          <a:xfrm>
            <a:off x="643192" y="1000749"/>
            <a:ext cx="6202238" cy="4853377"/>
          </a:xfrm>
          <a:prstGeom prst="rect">
            <a:avLst/>
          </a:prstGeom>
        </p:spPr>
      </p:pic>
      <p:sp>
        <p:nvSpPr>
          <p:cNvPr id="28" name="Rectangle 27">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1973"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0" name="Rectangle 29">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364"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C0E1B354-6B29-574D-9FAF-276FAF995EC6}"/>
              </a:ext>
            </a:extLst>
          </p:cNvPr>
          <p:cNvSpPr>
            <a:spLocks noGrp="1"/>
          </p:cNvSpPr>
          <p:nvPr>
            <p:ph type="title"/>
          </p:nvPr>
        </p:nvSpPr>
        <p:spPr>
          <a:xfrm>
            <a:off x="7957225" y="1559768"/>
            <a:ext cx="2978281" cy="3135379"/>
          </a:xfrm>
        </p:spPr>
        <p:txBody>
          <a:bodyPr vert="horz" lIns="91440" tIns="45720" rIns="91440" bIns="45720" rtlCol="0" anchor="ctr">
            <a:normAutofit/>
          </a:bodyPr>
          <a:lstStyle/>
          <a:p>
            <a:pPr algn="ctr">
              <a:lnSpc>
                <a:spcPct val="83000"/>
              </a:lnSpc>
            </a:pPr>
            <a:r>
              <a:rPr lang="en-US" sz="4100" i="0" cap="all" spc="-100">
                <a:solidFill>
                  <a:schemeClr val="bg1"/>
                </a:solidFill>
              </a:rPr>
              <a:t>Docker interal working</a:t>
            </a:r>
          </a:p>
        </p:txBody>
      </p:sp>
      <p:sp>
        <p:nvSpPr>
          <p:cNvPr id="32" name="Rectangle 31">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3768"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4" name="Straight Connector 33">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09708"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808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11">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7" name="Rectangle 13">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8" name="Rectangle 15">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9"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40" name="Rectangle 22">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41" name="Rectangle 24">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3">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26">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F51271D4-EF63-EA4D-B3DB-29E12C960D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8094" y="645106"/>
            <a:ext cx="6182805" cy="3229275"/>
          </a:xfrm>
          <a:prstGeom prst="rect">
            <a:avLst/>
          </a:prstGeom>
        </p:spPr>
      </p:pic>
      <p:sp>
        <p:nvSpPr>
          <p:cNvPr id="43" name="Rectangle 28">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501" y="4212709"/>
            <a:ext cx="10905302" cy="1997060"/>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44" name="Rectangle 30">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48" y="4379135"/>
            <a:ext cx="10579608" cy="1664208"/>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C0E1B354-6B29-574D-9FAF-276FAF995EC6}"/>
              </a:ext>
            </a:extLst>
          </p:cNvPr>
          <p:cNvSpPr>
            <a:spLocks noGrp="1"/>
          </p:cNvSpPr>
          <p:nvPr>
            <p:ph type="title"/>
          </p:nvPr>
        </p:nvSpPr>
        <p:spPr>
          <a:xfrm>
            <a:off x="1006213" y="4783906"/>
            <a:ext cx="10366743" cy="1054907"/>
          </a:xfrm>
        </p:spPr>
        <p:txBody>
          <a:bodyPr vert="horz" lIns="91440" tIns="45720" rIns="91440" bIns="45720" rtlCol="0" anchor="ctr">
            <a:normAutofit/>
          </a:bodyPr>
          <a:lstStyle/>
          <a:p>
            <a:pPr algn="ctr">
              <a:lnSpc>
                <a:spcPct val="83000"/>
              </a:lnSpc>
            </a:pPr>
            <a:r>
              <a:rPr lang="en-US" sz="4800" i="0" cap="all" spc="-100" dirty="0">
                <a:solidFill>
                  <a:schemeClr val="bg1"/>
                </a:solidFill>
              </a:rPr>
              <a:t>Docker </a:t>
            </a:r>
            <a:r>
              <a:rPr lang="en-US" sz="4800" i="0" cap="all" spc="-100" dirty="0" err="1">
                <a:solidFill>
                  <a:schemeClr val="bg1"/>
                </a:solidFill>
              </a:rPr>
              <a:t>ARchitecture</a:t>
            </a:r>
            <a:endParaRPr lang="en-US" sz="4800" i="0" cap="all" spc="-100" dirty="0">
              <a:solidFill>
                <a:schemeClr val="bg1"/>
              </a:solidFill>
            </a:endParaRPr>
          </a:p>
        </p:txBody>
      </p:sp>
    </p:spTree>
    <p:extLst>
      <p:ext uri="{BB962C8B-B14F-4D97-AF65-F5344CB8AC3E}">
        <p14:creationId xmlns:p14="http://schemas.microsoft.com/office/powerpoint/2010/main" val="3110387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tack of flyers on a table&#10;&#10;Description automatically generated">
            <a:extLst>
              <a:ext uri="{FF2B5EF4-FFF2-40B4-BE49-F238E27FC236}">
                <a16:creationId xmlns:a16="http://schemas.microsoft.com/office/drawing/2014/main" id="{F5640F5B-3816-5940-859F-69CB29CE1262}"/>
              </a:ext>
            </a:extLst>
          </p:cNvPr>
          <p:cNvPicPr>
            <a:picLocks noChangeAspect="1"/>
          </p:cNvPicPr>
          <p:nvPr/>
        </p:nvPicPr>
        <p:blipFill rotWithShape="1">
          <a:blip r:embed="rId2"/>
          <a:srcRect t="20719" r="9091"/>
          <a:stretch/>
        </p:blipFill>
        <p:spPr>
          <a:xfrm>
            <a:off x="20" y="-1"/>
            <a:ext cx="12191980" cy="6857999"/>
          </a:xfrm>
          <a:prstGeom prst="rect">
            <a:avLst/>
          </a:prstGeom>
        </p:spPr>
      </p:pic>
      <p:sp>
        <p:nvSpPr>
          <p:cNvPr id="14" name="Rectangle 13">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2BC8BD-B90D-B542-94CC-BC2F4574F530}"/>
              </a:ext>
            </a:extLst>
          </p:cNvPr>
          <p:cNvSpPr>
            <a:spLocks noGrp="1"/>
          </p:cNvSpPr>
          <p:nvPr>
            <p:ph type="title"/>
          </p:nvPr>
        </p:nvSpPr>
        <p:spPr>
          <a:xfrm>
            <a:off x="774043" y="632624"/>
            <a:ext cx="4602152" cy="792415"/>
          </a:xfrm>
        </p:spPr>
        <p:txBody>
          <a:bodyPr>
            <a:normAutofit/>
          </a:bodyPr>
          <a:lstStyle/>
          <a:p>
            <a:pPr algn="ctr"/>
            <a:r>
              <a:rPr lang="en-US" sz="4400" b="1" i="0" dirty="0">
                <a:latin typeface="Franklin Gothic Demi Cond" panose="020B0603020102020204" pitchFamily="34" charset="0"/>
              </a:rPr>
              <a:t>Agenda</a:t>
            </a:r>
          </a:p>
        </p:txBody>
      </p:sp>
      <p:sp>
        <p:nvSpPr>
          <p:cNvPr id="9" name="Content Placeholder 8">
            <a:extLst>
              <a:ext uri="{FF2B5EF4-FFF2-40B4-BE49-F238E27FC236}">
                <a16:creationId xmlns:a16="http://schemas.microsoft.com/office/drawing/2014/main" id="{D6E38279-75BA-46DC-A525-8DC2A23F328B}"/>
              </a:ext>
            </a:extLst>
          </p:cNvPr>
          <p:cNvSpPr>
            <a:spLocks noGrp="1"/>
          </p:cNvSpPr>
          <p:nvPr>
            <p:ph idx="1"/>
          </p:nvPr>
        </p:nvSpPr>
        <p:spPr>
          <a:xfrm>
            <a:off x="774043" y="1425038"/>
            <a:ext cx="4602152" cy="4800337"/>
          </a:xfrm>
        </p:spPr>
        <p:txBody>
          <a:bodyPr>
            <a:noAutofit/>
          </a:bodyPr>
          <a:lstStyle/>
          <a:p>
            <a:r>
              <a:rPr lang="en-US" sz="1500" dirty="0">
                <a:latin typeface="Franklin Gothic Medium Cond" panose="020B0606030402020204" pitchFamily="34" charset="0"/>
              </a:rPr>
              <a:t>Agile</a:t>
            </a:r>
          </a:p>
          <a:p>
            <a:pPr lvl="1"/>
            <a:r>
              <a:rPr lang="en-US" sz="1400" dirty="0">
                <a:latin typeface="Franklin Gothic Medium Cond" panose="020B0606030402020204" pitchFamily="34" charset="0"/>
              </a:rPr>
              <a:t>Theory!</a:t>
            </a:r>
          </a:p>
          <a:p>
            <a:r>
              <a:rPr lang="en-US" sz="1500" dirty="0">
                <a:latin typeface="Franklin Gothic Medium Cond" panose="020B0606030402020204" pitchFamily="34" charset="0"/>
              </a:rPr>
              <a:t>Docker</a:t>
            </a:r>
          </a:p>
          <a:p>
            <a:pPr lvl="1"/>
            <a:r>
              <a:rPr lang="en-US" sz="1400" dirty="0">
                <a:latin typeface="Franklin Gothic Medium Cond" panose="020B0606030402020204" pitchFamily="34" charset="0"/>
              </a:rPr>
              <a:t>Infrastructure</a:t>
            </a:r>
          </a:p>
          <a:p>
            <a:pPr lvl="1"/>
            <a:r>
              <a:rPr lang="en-US" sz="1400" dirty="0">
                <a:latin typeface="Franklin Gothic Medium Cond" panose="020B0606030402020204" pitchFamily="34" charset="0"/>
              </a:rPr>
              <a:t>Docker</a:t>
            </a:r>
          </a:p>
          <a:p>
            <a:pPr lvl="1"/>
            <a:r>
              <a:rPr lang="en-US" sz="1400" dirty="0">
                <a:latin typeface="Franklin Gothic Medium Cond" panose="020B0606030402020204" pitchFamily="34" charset="0"/>
              </a:rPr>
              <a:t>Docker Demo and Hands-on</a:t>
            </a:r>
          </a:p>
          <a:p>
            <a:r>
              <a:rPr lang="en-US" sz="1500" dirty="0">
                <a:latin typeface="Franklin Gothic Medium Cond" panose="020B0606030402020204" pitchFamily="34" charset="0"/>
              </a:rPr>
              <a:t>Jenkins – </a:t>
            </a:r>
            <a:r>
              <a:rPr lang="en-US" sz="1500" dirty="0" err="1">
                <a:latin typeface="Franklin Gothic Medium Cond" panose="020B0606030402020204" pitchFamily="34" charset="0"/>
              </a:rPr>
              <a:t>HandsOn</a:t>
            </a:r>
            <a:endParaRPr lang="en-US" sz="1500" dirty="0">
              <a:latin typeface="Franklin Gothic Medium Cond" panose="020B0606030402020204" pitchFamily="34" charset="0"/>
            </a:endParaRPr>
          </a:p>
          <a:p>
            <a:pPr lvl="1"/>
            <a:r>
              <a:rPr lang="en-US" sz="1400" dirty="0">
                <a:latin typeface="Franklin Gothic Medium Cond" panose="020B0606030402020204" pitchFamily="34" charset="0"/>
              </a:rPr>
              <a:t>CI/CD</a:t>
            </a:r>
          </a:p>
          <a:p>
            <a:pPr lvl="1"/>
            <a:r>
              <a:rPr lang="en-US" sz="1400" dirty="0">
                <a:latin typeface="Franklin Gothic Medium Cond" panose="020B0606030402020204" pitchFamily="34" charset="0"/>
              </a:rPr>
              <a:t>Jenkins</a:t>
            </a:r>
          </a:p>
          <a:p>
            <a:pPr lvl="1"/>
            <a:r>
              <a:rPr lang="en-US" sz="1400" dirty="0">
                <a:latin typeface="Franklin Gothic Medium Cond" panose="020B0606030402020204" pitchFamily="34" charset="0"/>
              </a:rPr>
              <a:t>Jenkins pipeline</a:t>
            </a:r>
          </a:p>
          <a:p>
            <a:pPr lvl="1"/>
            <a:r>
              <a:rPr lang="en-US" sz="1400" dirty="0">
                <a:latin typeface="Franklin Gothic Medium Cond" panose="020B0606030402020204" pitchFamily="34" charset="0"/>
              </a:rPr>
              <a:t>Jenkins file</a:t>
            </a:r>
          </a:p>
          <a:p>
            <a:pPr lvl="1"/>
            <a:r>
              <a:rPr lang="en-US" sz="1400" dirty="0">
                <a:latin typeface="Franklin Gothic Medium Cond" panose="020B0606030402020204" pitchFamily="34" charset="0"/>
              </a:rPr>
              <a:t>Jenkins Scripts</a:t>
            </a:r>
          </a:p>
          <a:p>
            <a:endParaRPr lang="en-US" sz="1500" dirty="0">
              <a:latin typeface="Franklin Gothic Medium Cond" panose="020B0606030402020204" pitchFamily="34" charset="0"/>
            </a:endParaRPr>
          </a:p>
        </p:txBody>
      </p:sp>
    </p:spTree>
    <p:extLst>
      <p:ext uri="{BB962C8B-B14F-4D97-AF65-F5344CB8AC3E}">
        <p14:creationId xmlns:p14="http://schemas.microsoft.com/office/powerpoint/2010/main" val="1869648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rawing of a cartoon character&#10;&#10;Description automatically generated">
            <a:extLst>
              <a:ext uri="{FF2B5EF4-FFF2-40B4-BE49-F238E27FC236}">
                <a16:creationId xmlns:a16="http://schemas.microsoft.com/office/drawing/2014/main" id="{EF7F8E59-9B23-B84B-9B00-423F3A9B6725}"/>
              </a:ext>
            </a:extLst>
          </p:cNvPr>
          <p:cNvPicPr>
            <a:picLocks noGrp="1" noChangeAspect="1"/>
          </p:cNvPicPr>
          <p:nvPr>
            <p:ph idx="1"/>
          </p:nvPr>
        </p:nvPicPr>
        <p:blipFill>
          <a:blip r:embed="rId3"/>
          <a:stretch>
            <a:fillRect/>
          </a:stretch>
        </p:blipFill>
        <p:spPr>
          <a:xfrm>
            <a:off x="4313836" y="631193"/>
            <a:ext cx="3564327" cy="5595613"/>
          </a:xfrm>
        </p:spPr>
      </p:pic>
    </p:spTree>
    <p:extLst>
      <p:ext uri="{BB962C8B-B14F-4D97-AF65-F5344CB8AC3E}">
        <p14:creationId xmlns:p14="http://schemas.microsoft.com/office/powerpoint/2010/main" val="4121936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AFBF5-F494-C648-A997-6EC529115D02}"/>
              </a:ext>
            </a:extLst>
          </p:cNvPr>
          <p:cNvSpPr>
            <a:spLocks noGrp="1"/>
          </p:cNvSpPr>
          <p:nvPr>
            <p:ph type="title"/>
          </p:nvPr>
        </p:nvSpPr>
        <p:spPr>
          <a:xfrm>
            <a:off x="1066800" y="2743200"/>
            <a:ext cx="10058400" cy="1371600"/>
          </a:xfrm>
        </p:spPr>
        <p:txBody>
          <a:bodyPr/>
          <a:lstStyle/>
          <a:p>
            <a:pPr algn="ctr"/>
            <a:r>
              <a:rPr lang="en-US" dirty="0"/>
              <a:t>Q &amp; A</a:t>
            </a:r>
          </a:p>
        </p:txBody>
      </p:sp>
    </p:spTree>
    <p:extLst>
      <p:ext uri="{BB962C8B-B14F-4D97-AF65-F5344CB8AC3E}">
        <p14:creationId xmlns:p14="http://schemas.microsoft.com/office/powerpoint/2010/main" val="3463708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AFBF5-F494-C648-A997-6EC529115D02}"/>
              </a:ext>
            </a:extLst>
          </p:cNvPr>
          <p:cNvSpPr>
            <a:spLocks noGrp="1"/>
          </p:cNvSpPr>
          <p:nvPr>
            <p:ph type="title"/>
          </p:nvPr>
        </p:nvSpPr>
        <p:spPr>
          <a:xfrm>
            <a:off x="1066800" y="2743200"/>
            <a:ext cx="10058400" cy="1371600"/>
          </a:xfrm>
        </p:spPr>
        <p:txBody>
          <a:bodyPr/>
          <a:lstStyle/>
          <a:p>
            <a:pPr algn="ctr"/>
            <a:r>
              <a:rPr lang="en-US" dirty="0"/>
              <a:t>Thank You!</a:t>
            </a:r>
          </a:p>
        </p:txBody>
      </p:sp>
    </p:spTree>
    <p:extLst>
      <p:ext uri="{BB962C8B-B14F-4D97-AF65-F5344CB8AC3E}">
        <p14:creationId xmlns:p14="http://schemas.microsoft.com/office/powerpoint/2010/main" val="4022750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11">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1" name="Rectangle 13">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2" name="Rectangle 15">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3"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4" name="Rectangle 22">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4">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2AB2CA08-885D-BA48-91F4-94433F9469B1}"/>
              </a:ext>
            </a:extLst>
          </p:cNvPr>
          <p:cNvPicPr>
            <a:picLocks noChangeAspect="1"/>
          </p:cNvPicPr>
          <p:nvPr/>
        </p:nvPicPr>
        <p:blipFill rotWithShape="1">
          <a:blip r:embed="rId2"/>
          <a:srcRect t="11912" b="15149"/>
          <a:stretch/>
        </p:blipFill>
        <p:spPr>
          <a:xfrm>
            <a:off x="120769" y="1"/>
            <a:ext cx="11950453" cy="6857999"/>
          </a:xfrm>
          <a:prstGeom prst="rect">
            <a:avLst/>
          </a:prstGeom>
        </p:spPr>
      </p:pic>
    </p:spTree>
    <p:extLst>
      <p:ext uri="{BB962C8B-B14F-4D97-AF65-F5344CB8AC3E}">
        <p14:creationId xmlns:p14="http://schemas.microsoft.com/office/powerpoint/2010/main" val="38346493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4E9EDDFA-8F05-462B-8D3E-5B9C4FBC7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device&#10;&#10;Description automatically generated">
            <a:extLst>
              <a:ext uri="{FF2B5EF4-FFF2-40B4-BE49-F238E27FC236}">
                <a16:creationId xmlns:a16="http://schemas.microsoft.com/office/drawing/2014/main" id="{D741410F-960C-CE41-BD86-419078A9CAE7}"/>
              </a:ext>
            </a:extLst>
          </p:cNvPr>
          <p:cNvPicPr>
            <a:picLocks noChangeAspect="1"/>
          </p:cNvPicPr>
          <p:nvPr/>
        </p:nvPicPr>
        <p:blipFill>
          <a:blip r:embed="rId3"/>
          <a:stretch>
            <a:fillRect/>
          </a:stretch>
        </p:blipFill>
        <p:spPr>
          <a:xfrm>
            <a:off x="727654" y="751821"/>
            <a:ext cx="5367165" cy="5367165"/>
          </a:xfrm>
          <a:prstGeom prst="rect">
            <a:avLst/>
          </a:prstGeom>
        </p:spPr>
      </p:pic>
      <p:sp>
        <p:nvSpPr>
          <p:cNvPr id="69" name="Rectangle 68">
            <a:extLst>
              <a:ext uri="{FF2B5EF4-FFF2-40B4-BE49-F238E27FC236}">
                <a16:creationId xmlns:a16="http://schemas.microsoft.com/office/drawing/2014/main" id="{143F9A23-3237-4ED6-A1E9-C0E6530E0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63CD46D-4335-4BA4-842A-BF835A99C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ontent Placeholder 8">
            <a:extLst>
              <a:ext uri="{FF2B5EF4-FFF2-40B4-BE49-F238E27FC236}">
                <a16:creationId xmlns:a16="http://schemas.microsoft.com/office/drawing/2014/main" id="{9BEFC991-6F53-9640-9A9A-515CCA36807F}"/>
              </a:ext>
            </a:extLst>
          </p:cNvPr>
          <p:cNvSpPr txBox="1">
            <a:spLocks/>
          </p:cNvSpPr>
          <p:nvPr/>
        </p:nvSpPr>
        <p:spPr>
          <a:xfrm>
            <a:off x="7064082" y="2103120"/>
            <a:ext cx="4472922" cy="3931920"/>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nSpc>
                <a:spcPct val="100000"/>
              </a:lnSpc>
            </a:pPr>
            <a:r>
              <a:rPr lang="en-US"/>
              <a:t>Requirement gathering, elicitation and planning</a:t>
            </a:r>
          </a:p>
          <a:p>
            <a:pPr>
              <a:lnSpc>
                <a:spcPct val="100000"/>
              </a:lnSpc>
            </a:pPr>
            <a:r>
              <a:rPr lang="en-US"/>
              <a:t>Requirement Analysis</a:t>
            </a:r>
          </a:p>
          <a:p>
            <a:pPr>
              <a:lnSpc>
                <a:spcPct val="100000"/>
              </a:lnSpc>
            </a:pPr>
            <a:r>
              <a:rPr lang="en-US"/>
              <a:t>Design</a:t>
            </a:r>
          </a:p>
          <a:p>
            <a:pPr>
              <a:lnSpc>
                <a:spcPct val="100000"/>
              </a:lnSpc>
            </a:pPr>
            <a:r>
              <a:rPr lang="en-US"/>
              <a:t>Implementation</a:t>
            </a:r>
          </a:p>
          <a:p>
            <a:pPr>
              <a:lnSpc>
                <a:spcPct val="100000"/>
              </a:lnSpc>
            </a:pPr>
            <a:r>
              <a:rPr lang="en-US"/>
              <a:t>Testing and Integration</a:t>
            </a:r>
          </a:p>
          <a:p>
            <a:pPr>
              <a:lnSpc>
                <a:spcPct val="100000"/>
              </a:lnSpc>
            </a:pPr>
            <a:r>
              <a:rPr lang="en-US"/>
              <a:t>Delivery and Maintenance</a:t>
            </a:r>
          </a:p>
          <a:p>
            <a:pPr marL="0">
              <a:lnSpc>
                <a:spcPct val="100000"/>
              </a:lnSpc>
            </a:pPr>
            <a:endParaRPr lang="en-US"/>
          </a:p>
        </p:txBody>
      </p:sp>
      <p:sp>
        <p:nvSpPr>
          <p:cNvPr id="7" name="TextBox 6">
            <a:extLst>
              <a:ext uri="{FF2B5EF4-FFF2-40B4-BE49-F238E27FC236}">
                <a16:creationId xmlns:a16="http://schemas.microsoft.com/office/drawing/2014/main" id="{F6BEB089-F12A-FC40-99AB-98C132AD8E1F}"/>
              </a:ext>
            </a:extLst>
          </p:cNvPr>
          <p:cNvSpPr txBox="1"/>
          <p:nvPr/>
        </p:nvSpPr>
        <p:spPr>
          <a:xfrm>
            <a:off x="988541" y="710513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7582563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1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Rectangle 20">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59" name="Rectangle 22">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60" name="Rectangle 24">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61" name="Group 2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8" name="Straight Connector 27">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62" name="Rectangle 31">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63" name="Rectangle 33">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3">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35">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A2D3996-124A-EB4E-81D3-0DFBF49CC43F}"/>
              </a:ext>
            </a:extLst>
          </p:cNvPr>
          <p:cNvPicPr>
            <a:picLocks noChangeAspect="1"/>
          </p:cNvPicPr>
          <p:nvPr/>
        </p:nvPicPr>
        <p:blipFill>
          <a:blip r:embed="rId4"/>
          <a:stretch>
            <a:fillRect/>
          </a:stretch>
        </p:blipFill>
        <p:spPr>
          <a:xfrm>
            <a:off x="643192" y="1440406"/>
            <a:ext cx="6202238" cy="3974062"/>
          </a:xfrm>
          <a:prstGeom prst="rect">
            <a:avLst/>
          </a:prstGeom>
        </p:spPr>
      </p:pic>
      <p:sp>
        <p:nvSpPr>
          <p:cNvPr id="65" name="Rectangle 37">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1973"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66" name="Rectangle 39">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364" y="806860"/>
            <a:ext cx="3813048" cy="5239512"/>
          </a:xfrm>
          <a:prstGeom prst="rect">
            <a:avLst/>
          </a:prstGeom>
          <a:noFill/>
          <a:ln w="6350" cap="sq" cmpd="sng" algn="ctr">
            <a:solidFill>
              <a:schemeClr val="bg1"/>
            </a:solidFill>
            <a:prstDash val="solid"/>
            <a:miter lim="800000"/>
          </a:ln>
          <a:effectLst/>
        </p:spPr>
      </p:sp>
      <p:sp>
        <p:nvSpPr>
          <p:cNvPr id="14" name="Content Placeholder 8">
            <a:extLst>
              <a:ext uri="{FF2B5EF4-FFF2-40B4-BE49-F238E27FC236}">
                <a16:creationId xmlns:a16="http://schemas.microsoft.com/office/drawing/2014/main" id="{676BB341-CE8E-8A46-8C6F-D8FADD389BB1}"/>
              </a:ext>
            </a:extLst>
          </p:cNvPr>
          <p:cNvSpPr txBox="1">
            <a:spLocks/>
          </p:cNvSpPr>
          <p:nvPr/>
        </p:nvSpPr>
        <p:spPr>
          <a:xfrm>
            <a:off x="7957225" y="1559768"/>
            <a:ext cx="2978281" cy="3135379"/>
          </a:xfrm>
          <a:prstGeom prst="rect">
            <a:avLst/>
          </a:prstGeom>
        </p:spPr>
        <p:txBody>
          <a:bodyPr vert="horz" lIns="91440" tIns="45720" rIns="91440" bIns="45720" rtlCol="0" anchor="ctr">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lnSpc>
                <a:spcPct val="83000"/>
              </a:lnSpc>
              <a:spcBef>
                <a:spcPct val="0"/>
              </a:spcBef>
              <a:spcAft>
                <a:spcPts val="600"/>
              </a:spcAft>
              <a:buNone/>
            </a:pPr>
            <a:r>
              <a:rPr lang="en-US" sz="2600" cap="all" spc="-100" dirty="0">
                <a:solidFill>
                  <a:schemeClr val="bg1"/>
                </a:solidFill>
                <a:latin typeface="+mj-lt"/>
              </a:rPr>
              <a:t>Waterfall Model</a:t>
            </a:r>
          </a:p>
        </p:txBody>
      </p:sp>
      <p:sp>
        <p:nvSpPr>
          <p:cNvPr id="67" name="Rectangle 41">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3768"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8" name="Straight Connector 43">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9" name="Straight Connector 45">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09708"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0" name="Straight Connector 47">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6BEB089-F12A-FC40-99AB-98C132AD8E1F}"/>
              </a:ext>
            </a:extLst>
          </p:cNvPr>
          <p:cNvSpPr txBox="1"/>
          <p:nvPr/>
        </p:nvSpPr>
        <p:spPr>
          <a:xfrm>
            <a:off x="988541" y="710513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718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1" name="Rectangle 30">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3" name="Rectangle 32">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5" name="Group 34">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36" name="Straight Connector 35">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3">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43">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close up of a logo&#10;&#10;Description automatically generated">
            <a:extLst>
              <a:ext uri="{FF2B5EF4-FFF2-40B4-BE49-F238E27FC236}">
                <a16:creationId xmlns:a16="http://schemas.microsoft.com/office/drawing/2014/main" id="{6CDEAC55-7437-A446-B25C-C2556AEFCFFE}"/>
              </a:ext>
            </a:extLst>
          </p:cNvPr>
          <p:cNvPicPr>
            <a:picLocks noChangeAspect="1"/>
          </p:cNvPicPr>
          <p:nvPr/>
        </p:nvPicPr>
        <p:blipFill>
          <a:blip r:embed="rId4"/>
          <a:stretch>
            <a:fillRect/>
          </a:stretch>
        </p:blipFill>
        <p:spPr>
          <a:xfrm>
            <a:off x="643192" y="1596493"/>
            <a:ext cx="6202238" cy="3661888"/>
          </a:xfrm>
          <a:prstGeom prst="rect">
            <a:avLst/>
          </a:prstGeom>
        </p:spPr>
      </p:pic>
      <p:sp>
        <p:nvSpPr>
          <p:cNvPr id="46" name="Rectangle 45">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1973"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48" name="Rectangle 47">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364" y="806860"/>
            <a:ext cx="3813048" cy="5239512"/>
          </a:xfrm>
          <a:prstGeom prst="rect">
            <a:avLst/>
          </a:prstGeom>
          <a:noFill/>
          <a:ln w="6350" cap="sq" cmpd="sng" algn="ctr">
            <a:solidFill>
              <a:schemeClr val="bg1"/>
            </a:solidFill>
            <a:prstDash val="solid"/>
            <a:miter lim="800000"/>
          </a:ln>
          <a:effectLst/>
        </p:spPr>
      </p:sp>
      <p:sp>
        <p:nvSpPr>
          <p:cNvPr id="14" name="Content Placeholder 8">
            <a:extLst>
              <a:ext uri="{FF2B5EF4-FFF2-40B4-BE49-F238E27FC236}">
                <a16:creationId xmlns:a16="http://schemas.microsoft.com/office/drawing/2014/main" id="{676BB341-CE8E-8A46-8C6F-D8FADD389BB1}"/>
              </a:ext>
            </a:extLst>
          </p:cNvPr>
          <p:cNvSpPr txBox="1">
            <a:spLocks/>
          </p:cNvSpPr>
          <p:nvPr/>
        </p:nvSpPr>
        <p:spPr>
          <a:xfrm>
            <a:off x="7957225" y="1559768"/>
            <a:ext cx="2978281" cy="3135379"/>
          </a:xfrm>
          <a:prstGeom prst="rect">
            <a:avLst/>
          </a:prstGeom>
        </p:spPr>
        <p:txBody>
          <a:bodyPr vert="horz" lIns="91440" tIns="45720" rIns="91440" bIns="45720" rtlCol="0" anchor="ctr">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lnSpc>
                <a:spcPct val="83000"/>
              </a:lnSpc>
              <a:spcBef>
                <a:spcPct val="0"/>
              </a:spcBef>
              <a:spcAft>
                <a:spcPts val="600"/>
              </a:spcAft>
              <a:buNone/>
            </a:pPr>
            <a:r>
              <a:rPr lang="en-US" sz="3800" cap="all" spc="-100" dirty="0">
                <a:solidFill>
                  <a:schemeClr val="bg1"/>
                </a:solidFill>
                <a:latin typeface="+mj-lt"/>
              </a:rPr>
              <a:t>Iterative </a:t>
            </a:r>
          </a:p>
          <a:p>
            <a:pPr marL="0" indent="0" algn="ctr">
              <a:lnSpc>
                <a:spcPct val="83000"/>
              </a:lnSpc>
              <a:spcBef>
                <a:spcPct val="0"/>
              </a:spcBef>
              <a:spcAft>
                <a:spcPts val="600"/>
              </a:spcAft>
              <a:buNone/>
            </a:pPr>
            <a:r>
              <a:rPr lang="en-US" sz="3800" cap="all" spc="-100" dirty="0">
                <a:solidFill>
                  <a:schemeClr val="bg1"/>
                </a:solidFill>
                <a:latin typeface="+mj-lt"/>
              </a:rPr>
              <a:t>Model</a:t>
            </a:r>
          </a:p>
        </p:txBody>
      </p:sp>
      <p:sp>
        <p:nvSpPr>
          <p:cNvPr id="50" name="Rectangle 49">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3768"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2" name="Straight Connector 51">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09708"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6BEB089-F12A-FC40-99AB-98C132AD8E1F}"/>
              </a:ext>
            </a:extLst>
          </p:cNvPr>
          <p:cNvSpPr txBox="1"/>
          <p:nvPr/>
        </p:nvSpPr>
        <p:spPr>
          <a:xfrm>
            <a:off x="988541" y="710513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3957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3" name="Rectangle 22">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5" name="Rectangle 24">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7" name="Group 2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8" name="Straight Connector 27">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3">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B6BDC074-B823-494E-8630-F83B869AFF1C}"/>
              </a:ext>
            </a:extLst>
          </p:cNvPr>
          <p:cNvPicPr>
            <a:picLocks noChangeAspect="1"/>
          </p:cNvPicPr>
          <p:nvPr/>
        </p:nvPicPr>
        <p:blipFill>
          <a:blip r:embed="rId4"/>
          <a:stretch>
            <a:fillRect/>
          </a:stretch>
        </p:blipFill>
        <p:spPr>
          <a:xfrm>
            <a:off x="643192" y="752722"/>
            <a:ext cx="6202238" cy="5349431"/>
          </a:xfrm>
          <a:prstGeom prst="rect">
            <a:avLst/>
          </a:prstGeom>
        </p:spPr>
      </p:pic>
      <p:sp>
        <p:nvSpPr>
          <p:cNvPr id="38" name="Rectangle 37">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1973"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40" name="Rectangle 39">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364" y="806860"/>
            <a:ext cx="3813048" cy="5239512"/>
          </a:xfrm>
          <a:prstGeom prst="rect">
            <a:avLst/>
          </a:prstGeom>
          <a:noFill/>
          <a:ln w="6350" cap="sq" cmpd="sng" algn="ctr">
            <a:solidFill>
              <a:schemeClr val="bg1"/>
            </a:solidFill>
            <a:prstDash val="solid"/>
            <a:miter lim="800000"/>
          </a:ln>
          <a:effectLst/>
        </p:spPr>
      </p:sp>
      <p:sp>
        <p:nvSpPr>
          <p:cNvPr id="14" name="Content Placeholder 8">
            <a:extLst>
              <a:ext uri="{FF2B5EF4-FFF2-40B4-BE49-F238E27FC236}">
                <a16:creationId xmlns:a16="http://schemas.microsoft.com/office/drawing/2014/main" id="{676BB341-CE8E-8A46-8C6F-D8FADD389BB1}"/>
              </a:ext>
            </a:extLst>
          </p:cNvPr>
          <p:cNvSpPr txBox="1">
            <a:spLocks/>
          </p:cNvSpPr>
          <p:nvPr/>
        </p:nvSpPr>
        <p:spPr>
          <a:xfrm>
            <a:off x="7957225" y="1559768"/>
            <a:ext cx="2978281" cy="3135379"/>
          </a:xfrm>
          <a:prstGeom prst="rect">
            <a:avLst/>
          </a:prstGeom>
        </p:spPr>
        <p:txBody>
          <a:bodyPr vert="horz" lIns="91440" tIns="45720" rIns="91440" bIns="45720" rtlCol="0" anchor="ctr">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lnSpc>
                <a:spcPct val="83000"/>
              </a:lnSpc>
              <a:spcBef>
                <a:spcPct val="0"/>
              </a:spcBef>
              <a:spcAft>
                <a:spcPts val="600"/>
              </a:spcAft>
              <a:buNone/>
            </a:pPr>
            <a:r>
              <a:rPr lang="en-US" sz="4000" cap="all" spc="-100" dirty="0">
                <a:solidFill>
                  <a:schemeClr val="bg1"/>
                </a:solidFill>
                <a:latin typeface="+mj-lt"/>
              </a:rPr>
              <a:t>Spiral</a:t>
            </a:r>
          </a:p>
          <a:p>
            <a:pPr marL="0" indent="0" algn="ctr">
              <a:lnSpc>
                <a:spcPct val="83000"/>
              </a:lnSpc>
              <a:spcBef>
                <a:spcPct val="0"/>
              </a:spcBef>
              <a:spcAft>
                <a:spcPts val="600"/>
              </a:spcAft>
              <a:buNone/>
            </a:pPr>
            <a:r>
              <a:rPr lang="en-US" sz="4000" cap="all" spc="-100" dirty="0">
                <a:solidFill>
                  <a:schemeClr val="bg1"/>
                </a:solidFill>
                <a:latin typeface="+mj-lt"/>
              </a:rPr>
              <a:t>Model</a:t>
            </a:r>
          </a:p>
        </p:txBody>
      </p:sp>
      <p:sp>
        <p:nvSpPr>
          <p:cNvPr id="42" name="Rectangle 41">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3768"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4" name="Straight Connector 43">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09708"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6BEB089-F12A-FC40-99AB-98C132AD8E1F}"/>
              </a:ext>
            </a:extLst>
          </p:cNvPr>
          <p:cNvSpPr txBox="1"/>
          <p:nvPr/>
        </p:nvSpPr>
        <p:spPr>
          <a:xfrm>
            <a:off x="988541" y="710513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21725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BEB089-F12A-FC40-99AB-98C132AD8E1F}"/>
              </a:ext>
            </a:extLst>
          </p:cNvPr>
          <p:cNvSpPr txBox="1"/>
          <p:nvPr/>
        </p:nvSpPr>
        <p:spPr>
          <a:xfrm>
            <a:off x="988541" y="7105135"/>
            <a:ext cx="184731" cy="369332"/>
          </a:xfrm>
          <a:prstGeom prst="rect">
            <a:avLst/>
          </a:prstGeom>
          <a:noFill/>
        </p:spPr>
        <p:txBody>
          <a:bodyPr wrap="none" rtlCol="0">
            <a:spAutoFit/>
          </a:bodyPr>
          <a:lstStyle/>
          <a:p>
            <a:endParaRPr lang="en-US" dirty="0"/>
          </a:p>
        </p:txBody>
      </p:sp>
      <p:sp>
        <p:nvSpPr>
          <p:cNvPr id="12" name="Content Placeholder 8">
            <a:extLst>
              <a:ext uri="{FF2B5EF4-FFF2-40B4-BE49-F238E27FC236}">
                <a16:creationId xmlns:a16="http://schemas.microsoft.com/office/drawing/2014/main" id="{850266F6-4328-D943-B078-364D718CA7D7}"/>
              </a:ext>
            </a:extLst>
          </p:cNvPr>
          <p:cNvSpPr txBox="1">
            <a:spLocks/>
          </p:cNvSpPr>
          <p:nvPr/>
        </p:nvSpPr>
        <p:spPr>
          <a:xfrm>
            <a:off x="4517017" y="760402"/>
            <a:ext cx="3157966" cy="86723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buFont typeface="Garamond" pitchFamily="18" charset="0"/>
              <a:buNone/>
            </a:pPr>
            <a:r>
              <a:rPr lang="en-US" sz="4000" dirty="0">
                <a:latin typeface="Franklin Gothic Medium" panose="020B0603020102020204" pitchFamily="34" charset="0"/>
              </a:rPr>
              <a:t>Agile</a:t>
            </a:r>
          </a:p>
        </p:txBody>
      </p:sp>
      <p:sp>
        <p:nvSpPr>
          <p:cNvPr id="14" name="Content Placeholder 8">
            <a:extLst>
              <a:ext uri="{FF2B5EF4-FFF2-40B4-BE49-F238E27FC236}">
                <a16:creationId xmlns:a16="http://schemas.microsoft.com/office/drawing/2014/main" id="{0130B859-C579-1B4C-9646-48B519C84094}"/>
              </a:ext>
            </a:extLst>
          </p:cNvPr>
          <p:cNvSpPr txBox="1">
            <a:spLocks/>
          </p:cNvSpPr>
          <p:nvPr/>
        </p:nvSpPr>
        <p:spPr>
          <a:xfrm>
            <a:off x="3072324" y="2816812"/>
            <a:ext cx="6693527" cy="1425544"/>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buNone/>
            </a:pPr>
            <a:r>
              <a:rPr lang="en-IN" sz="3000" dirty="0"/>
              <a:t>Fails fast, Fail early, fail often, fail cheap!</a:t>
            </a:r>
          </a:p>
        </p:txBody>
      </p:sp>
    </p:spTree>
    <p:extLst>
      <p:ext uri="{BB962C8B-B14F-4D97-AF65-F5344CB8AC3E}">
        <p14:creationId xmlns:p14="http://schemas.microsoft.com/office/powerpoint/2010/main" val="700152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1" name="Rectangle 20">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3" name="Rectangle 22">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5" name="Group 24">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6" name="Straight Connector 25">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BEBBBF70-6ABC-46E8-A293-73A60B8E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32" name="Rectangle 31">
            <a:extLst>
              <a:ext uri="{FF2B5EF4-FFF2-40B4-BE49-F238E27FC236}">
                <a16:creationId xmlns:a16="http://schemas.microsoft.com/office/drawing/2014/main" id="{05388887-43DC-4FAF-9400-7925701AF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12" name="Content Placeholder 8">
            <a:extLst>
              <a:ext uri="{FF2B5EF4-FFF2-40B4-BE49-F238E27FC236}">
                <a16:creationId xmlns:a16="http://schemas.microsoft.com/office/drawing/2014/main" id="{850266F6-4328-D943-B078-364D718CA7D7}"/>
              </a:ext>
            </a:extLst>
          </p:cNvPr>
          <p:cNvSpPr txBox="1">
            <a:spLocks/>
          </p:cNvSpPr>
          <p:nvPr/>
        </p:nvSpPr>
        <p:spPr>
          <a:xfrm>
            <a:off x="5353249" y="1916670"/>
            <a:ext cx="5716338" cy="3042706"/>
          </a:xfrm>
          <a:prstGeom prst="rect">
            <a:avLst/>
          </a:prstGeom>
        </p:spPr>
        <p:txBody>
          <a:bodyPr vert="horz" lIns="91440" tIns="45720" rIns="91440" bIns="45720" rtlCol="0" anchor="ctr">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lnSpc>
                <a:spcPct val="83000"/>
              </a:lnSpc>
              <a:spcBef>
                <a:spcPct val="0"/>
              </a:spcBef>
              <a:spcAft>
                <a:spcPts val="600"/>
              </a:spcAft>
              <a:buNone/>
            </a:pPr>
            <a:r>
              <a:rPr lang="en-US" sz="5400" cap="all" spc="-100">
                <a:solidFill>
                  <a:schemeClr val="tx1">
                    <a:lumMod val="85000"/>
                    <a:lumOff val="15000"/>
                  </a:schemeClr>
                </a:solidFill>
                <a:latin typeface="+mj-lt"/>
              </a:rPr>
              <a:t>Agile Manifesto</a:t>
            </a:r>
          </a:p>
        </p:txBody>
      </p:sp>
      <p:sp>
        <p:nvSpPr>
          <p:cNvPr id="34" name="Rectangle 33">
            <a:extLst>
              <a:ext uri="{FF2B5EF4-FFF2-40B4-BE49-F238E27FC236}">
                <a16:creationId xmlns:a16="http://schemas.microsoft.com/office/drawing/2014/main" id="{2F2FD4B7-706B-4F5C-A0C7-7D69677C7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35">
            <a:extLst>
              <a:ext uri="{FF2B5EF4-FFF2-40B4-BE49-F238E27FC236}">
                <a16:creationId xmlns:a16="http://schemas.microsoft.com/office/drawing/2014/main" id="{26E6DC6E-1FA3-4048-B867-BDB51763F3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E066135-B6C1-4001-B7CC-53A443DF25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3AD82B4-5F4B-4968-B15E-29DCF8592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3" name="Picture 2" descr="A screenshot of a cell phone&#10;&#10;Description automatically generated">
            <a:extLst>
              <a:ext uri="{FF2B5EF4-FFF2-40B4-BE49-F238E27FC236}">
                <a16:creationId xmlns:a16="http://schemas.microsoft.com/office/drawing/2014/main" id="{CC38D314-A425-0A48-878E-E985E525E998}"/>
              </a:ext>
            </a:extLst>
          </p:cNvPr>
          <p:cNvPicPr>
            <a:picLocks noChangeAspect="1"/>
          </p:cNvPicPr>
          <p:nvPr/>
        </p:nvPicPr>
        <p:blipFill>
          <a:blip r:embed="rId3"/>
          <a:stretch>
            <a:fillRect/>
          </a:stretch>
        </p:blipFill>
        <p:spPr>
          <a:xfrm>
            <a:off x="1241170" y="1243832"/>
            <a:ext cx="3752067" cy="4388382"/>
          </a:xfrm>
          <a:prstGeom prst="rect">
            <a:avLst/>
          </a:prstGeom>
        </p:spPr>
      </p:pic>
      <p:sp>
        <p:nvSpPr>
          <p:cNvPr id="7" name="TextBox 6">
            <a:extLst>
              <a:ext uri="{FF2B5EF4-FFF2-40B4-BE49-F238E27FC236}">
                <a16:creationId xmlns:a16="http://schemas.microsoft.com/office/drawing/2014/main" id="{F6BEB089-F12A-FC40-99AB-98C132AD8E1F}"/>
              </a:ext>
            </a:extLst>
          </p:cNvPr>
          <p:cNvSpPr txBox="1"/>
          <p:nvPr/>
        </p:nvSpPr>
        <p:spPr>
          <a:xfrm>
            <a:off x="988541" y="710513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57032538"/>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Georgia Pro Cond Blac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695</Words>
  <Application>Microsoft Macintosh PowerPoint</Application>
  <PresentationFormat>Widescreen</PresentationFormat>
  <Paragraphs>88</Paragraphs>
  <Slides>22</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Calibri</vt:lpstr>
      <vt:lpstr>Franklin Gothic Demi Cond</vt:lpstr>
      <vt:lpstr>Franklin Gothic Medium</vt:lpstr>
      <vt:lpstr>Franklin Gothic Medium Cond</vt:lpstr>
      <vt:lpstr>Garamond</vt:lpstr>
      <vt:lpstr>Georgia Pro</vt:lpstr>
      <vt:lpstr>Georgia Pro Cond Black</vt:lpstr>
      <vt:lpstr>SavonVTI</vt:lpstr>
      <vt:lpstr>Agile, Docker and Jenkins</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Agile Principles</vt:lpstr>
      <vt:lpstr>Agile Methods and Framework</vt:lpstr>
      <vt:lpstr>Scrum</vt:lpstr>
      <vt:lpstr>Kanban</vt:lpstr>
      <vt:lpstr>PowerPoint Presentation</vt:lpstr>
      <vt:lpstr>Understanding Infrastructure</vt:lpstr>
      <vt:lpstr>Docker</vt:lpstr>
      <vt:lpstr>How is Docker different from VM’s</vt:lpstr>
      <vt:lpstr>Docker interal working</vt:lpstr>
      <vt:lpstr>Docker ARchitecture</vt:lpstr>
      <vt:lpstr>PowerPoint Presentation</vt:lpstr>
      <vt:lpstr>Q &amp; 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Docker and Jenkins</dc:title>
  <dc:creator>Shambhuche,Prathamesh</dc:creator>
  <cp:lastModifiedBy>Shambhuche,Prathamesh</cp:lastModifiedBy>
  <cp:revision>2</cp:revision>
  <dcterms:created xsi:type="dcterms:W3CDTF">2020-06-26T08:40:06Z</dcterms:created>
  <dcterms:modified xsi:type="dcterms:W3CDTF">2020-06-26T08:51:06Z</dcterms:modified>
</cp:coreProperties>
</file>